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60" r:id="rId5"/>
    <p:sldId id="266" r:id="rId6"/>
    <p:sldId id="264" r:id="rId7"/>
    <p:sldId id="265" r:id="rId8"/>
    <p:sldId id="262" r:id="rId9"/>
    <p:sldId id="259" r:id="rId10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Заголовок 13"/>
          <p:cNvSpPr>
            <a:spLocks noGrp="1"/>
          </p:cNvSpPr>
          <p:nvPr>
            <p:ph type="ctrTitle"/>
          </p:nvPr>
        </p:nvSpPr>
        <p:spPr>
          <a:xfrm>
            <a:off x="1432560" y="359898"/>
            <a:ext cx="7406640" cy="1472184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2" name="Подзаголовок 21"/>
          <p:cNvSpPr>
            <a:spLocks noGrp="1"/>
          </p:cNvSpPr>
          <p:nvPr>
            <p:ph type="subTitle" idx="1"/>
          </p:nvPr>
        </p:nvSpPr>
        <p:spPr>
          <a:xfrm>
            <a:off x="1432560" y="1850064"/>
            <a:ext cx="7406640" cy="175260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20" name="Нижний колонтитул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Овал 7"/>
          <p:cNvSpPr/>
          <p:nvPr/>
        </p:nvSpPr>
        <p:spPr>
          <a:xfrm>
            <a:off x="921433" y="1413802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1157176" y="1345016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274639"/>
            <a:ext cx="1828800" cy="5851525"/>
          </a:xfrm>
        </p:spPr>
        <p:txBody>
          <a:bodyPr vert="eaVer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1143000" y="274640"/>
            <a:ext cx="55626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TwoObj">
  <p:cSld name="Заголовок, текст и 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117725" y="0"/>
            <a:ext cx="6867525" cy="106521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2209800" y="1927225"/>
            <a:ext cx="3311525" cy="415131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quarter" idx="2"/>
          </p:nvPr>
        </p:nvSpPr>
        <p:spPr>
          <a:xfrm>
            <a:off x="5673725" y="1927225"/>
            <a:ext cx="3311525" cy="1998663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Содержимое 4"/>
          <p:cNvSpPr>
            <a:spLocks noGrp="1"/>
          </p:cNvSpPr>
          <p:nvPr>
            <p:ph sz="quarter" idx="3"/>
          </p:nvPr>
        </p:nvSpPr>
        <p:spPr>
          <a:xfrm>
            <a:off x="5673725" y="4078288"/>
            <a:ext cx="3311525" cy="200025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Rectangle 7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4767C9-B9DE-45A3-ABED-EEE599E8680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оугольник 6"/>
          <p:cNvSpPr/>
          <p:nvPr/>
        </p:nvSpPr>
        <p:spPr>
          <a:xfrm>
            <a:off x="2282890" y="-54"/>
            <a:ext cx="68580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578392" y="2600325"/>
            <a:ext cx="6400800" cy="22860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2578392" y="1066800"/>
            <a:ext cx="6400800" cy="1509712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0" name="Прямоугольник 9"/>
          <p:cNvSpPr/>
          <p:nvPr/>
        </p:nvSpPr>
        <p:spPr bwMode="invGray">
          <a:xfrm>
            <a:off x="2286000" y="0"/>
            <a:ext cx="76200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2172321" y="2814656"/>
            <a:ext cx="210312" cy="210312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Овал 8"/>
          <p:cNvSpPr/>
          <p:nvPr/>
        </p:nvSpPr>
        <p:spPr>
          <a:xfrm>
            <a:off x="2408064" y="2745870"/>
            <a:ext cx="64008" cy="64008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143560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5276088" y="1524000"/>
            <a:ext cx="3657600" cy="466344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5160336"/>
            <a:ext cx="8229600" cy="114300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63440" y="328278"/>
            <a:ext cx="4023360" cy="64008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63440" y="969336"/>
            <a:ext cx="4023360" cy="41148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320"/>
            <a:ext cx="7498080" cy="1143000"/>
          </a:xfrm>
        </p:spPr>
        <p:txBody>
          <a:bodyPr anchor="ctr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Прямоугольник 4"/>
          <p:cNvSpPr/>
          <p:nvPr/>
        </p:nvSpPr>
        <p:spPr>
          <a:xfrm>
            <a:off x="1014984" y="0"/>
            <a:ext cx="8129016" cy="68580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Прямоугольник 5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6778"/>
            <a:ext cx="3810000" cy="1162050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06964"/>
            <a:ext cx="3810000" cy="698500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8153400" cy="399256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886896" y="1066800"/>
            <a:ext cx="2743200" cy="19812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Прямоугольник 7"/>
          <p:cNvSpPr/>
          <p:nvPr/>
        </p:nvSpPr>
        <p:spPr>
          <a:xfrm>
            <a:off x="762000" y="1066800"/>
            <a:ext cx="4572000" cy="4572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838200" y="1143003"/>
            <a:ext cx="4419600" cy="3514531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9" name="Блок-схема: процесс 8"/>
          <p:cNvSpPr/>
          <p:nvPr/>
        </p:nvSpPr>
        <p:spPr>
          <a:xfrm rot="19468671">
            <a:off x="396725" y="954341"/>
            <a:ext cx="685800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Блок-схема: процесс 9"/>
          <p:cNvSpPr/>
          <p:nvPr/>
        </p:nvSpPr>
        <p:spPr>
          <a:xfrm rot="2103354" flipH="1">
            <a:off x="5003667" y="936786"/>
            <a:ext cx="649224" cy="204310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8200" y="4800600"/>
            <a:ext cx="4419600" cy="7620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ирог 6"/>
          <p:cNvSpPr/>
          <p:nvPr/>
        </p:nvSpPr>
        <p:spPr>
          <a:xfrm>
            <a:off x="-815927" y="-815922"/>
            <a:ext cx="1638887" cy="1638887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Овал 7"/>
          <p:cNvSpPr/>
          <p:nvPr/>
        </p:nvSpPr>
        <p:spPr>
          <a:xfrm>
            <a:off x="168816" y="21102"/>
            <a:ext cx="1702191" cy="1702191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Кольцо 10"/>
          <p:cNvSpPr/>
          <p:nvPr/>
        </p:nvSpPr>
        <p:spPr>
          <a:xfrm rot="2315675">
            <a:off x="182881" y="1055077"/>
            <a:ext cx="1125717" cy="1102624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ик 11"/>
          <p:cNvSpPr/>
          <p:nvPr/>
        </p:nvSpPr>
        <p:spPr>
          <a:xfrm>
            <a:off x="1012873" y="-54"/>
            <a:ext cx="8131127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14300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Текст 8"/>
          <p:cNvSpPr>
            <a:spLocks noGrp="1"/>
          </p:cNvSpPr>
          <p:nvPr>
            <p:ph type="body" idx="1"/>
          </p:nvPr>
        </p:nvSpPr>
        <p:spPr>
          <a:xfrm>
            <a:off x="1435608" y="1447800"/>
            <a:ext cx="7498080" cy="480060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4" name="Дата 23"/>
          <p:cNvSpPr>
            <a:spLocks noGrp="1"/>
          </p:cNvSpPr>
          <p:nvPr>
            <p:ph type="dt" sz="half" idx="2"/>
          </p:nvPr>
        </p:nvSpPr>
        <p:spPr>
          <a:xfrm>
            <a:off x="3581400" y="6305550"/>
            <a:ext cx="2133600" cy="476250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CB62F57C-231F-4144-B626-DBDA3204EC68}" type="datetimeFigureOut">
              <a:rPr lang="ru-RU" smtClean="0"/>
              <a:pPr/>
              <a:t>07.02.2014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3"/>
          </p:nvPr>
        </p:nvSpPr>
        <p:spPr>
          <a:xfrm>
            <a:off x="5715000" y="6305550"/>
            <a:ext cx="2895600" cy="476250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endParaRPr lang="ru-RU"/>
          </a:p>
        </p:txBody>
      </p:sp>
      <p:sp>
        <p:nvSpPr>
          <p:cNvPr id="22" name="Номер слайда 21"/>
          <p:cNvSpPr>
            <a:spLocks noGrp="1"/>
          </p:cNvSpPr>
          <p:nvPr>
            <p:ph type="sldNum" sz="quarter" idx="4"/>
          </p:nvPr>
        </p:nvSpPr>
        <p:spPr>
          <a:xfrm>
            <a:off x="8613648" y="6305550"/>
            <a:ext cx="457200" cy="476250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157A413F-E60D-4BE7-9FEF-56CA22D513B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15" name="Прямоугольник 14"/>
          <p:cNvSpPr/>
          <p:nvPr/>
        </p:nvSpPr>
        <p:spPr bwMode="invGray">
          <a:xfrm>
            <a:off x="1014984" y="-54"/>
            <a:ext cx="73152" cy="6858054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  <p:sldLayoutId id="2147483696" r:id="rId12"/>
  </p:sldLayoutIdLst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wmf"/><Relationship Id="rId2" Type="http://schemas.openxmlformats.org/officeDocument/2006/relationships/image" Target="../media/image4.wmf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5.wmf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432560" y="285728"/>
            <a:ext cx="7406640" cy="2214578"/>
          </a:xfrm>
        </p:spPr>
        <p:txBody>
          <a:bodyPr>
            <a:normAutofit/>
          </a:bodyPr>
          <a:lstStyle/>
          <a:p>
            <a:pPr algn="ctr"/>
            <a:r>
              <a:rPr lang="ru-RU" sz="1800" dirty="0" smtClean="0"/>
              <a:t>Муниципальное общеобразовательное учреждение</a:t>
            </a:r>
            <a:br>
              <a:rPr lang="ru-RU" sz="1800" dirty="0" smtClean="0"/>
            </a:br>
            <a:r>
              <a:rPr lang="ru-RU" sz="1800" dirty="0" smtClean="0"/>
              <a:t>«Волжский городской лицей»</a:t>
            </a:r>
            <a:br>
              <a:rPr lang="ru-RU" sz="1800" dirty="0" smtClean="0"/>
            </a:br>
            <a:r>
              <a:rPr lang="ru-RU" sz="1800" dirty="0" smtClean="0"/>
              <a:t>  </a:t>
            </a:r>
            <a:br>
              <a:rPr lang="ru-RU" sz="1800" dirty="0" smtClean="0"/>
            </a:br>
            <a:r>
              <a:rPr lang="ru-RU" sz="2400" dirty="0" smtClean="0"/>
              <a:t>Внеклассное мероприятие во 2-Б классе,</a:t>
            </a:r>
            <a:br>
              <a:rPr lang="ru-RU" sz="2400" dirty="0" smtClean="0"/>
            </a:br>
            <a:r>
              <a:rPr lang="ru-RU" sz="2400" dirty="0" smtClean="0"/>
              <a:t>проведённое в рамках Декады Науки</a:t>
            </a:r>
            <a:r>
              <a:rPr lang="ru-RU" sz="1800" dirty="0" smtClean="0"/>
              <a:t/>
            </a:r>
            <a:br>
              <a:rPr lang="ru-RU" sz="1800" dirty="0" smtClean="0"/>
            </a:br>
            <a:endParaRPr lang="ru-RU" sz="1800" dirty="0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432560" y="2571744"/>
            <a:ext cx="7406640" cy="4071966"/>
          </a:xfrm>
        </p:spPr>
        <p:txBody>
          <a:bodyPr>
            <a:normAutofit fontScale="85000" lnSpcReduction="20000"/>
          </a:bodyPr>
          <a:lstStyle/>
          <a:p>
            <a:r>
              <a:rPr lang="ru-RU" sz="4600" b="1" dirty="0" smtClean="0"/>
              <a:t>Тема: «Знатоки русского языка»</a:t>
            </a:r>
            <a:endParaRPr lang="ru-RU" sz="4600" dirty="0" smtClean="0"/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r>
              <a:rPr lang="ru-RU" dirty="0" smtClean="0"/>
              <a:t> </a:t>
            </a:r>
          </a:p>
          <a:p>
            <a:pPr marL="360000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Подготовила:</a:t>
            </a:r>
          </a:p>
          <a:p>
            <a:pPr marL="360000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Учитель начальных классов </a:t>
            </a:r>
          </a:p>
          <a:p>
            <a:pPr marL="360000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МОУ «ВГЛ» 1 категории</a:t>
            </a:r>
          </a:p>
          <a:p>
            <a:pPr marL="3600000"/>
            <a:r>
              <a:rPr lang="ru-RU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Ульянова С.А.</a:t>
            </a:r>
          </a:p>
          <a:p>
            <a:r>
              <a:rPr lang="ru-RU" dirty="0" smtClean="0"/>
              <a:t> </a:t>
            </a:r>
          </a:p>
          <a:p>
            <a:pPr algn="ctr"/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Волжск</a:t>
            </a:r>
          </a:p>
          <a:p>
            <a:pPr algn="ctr"/>
            <a:r>
              <a:rPr lang="ru-RU" sz="21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2014</a:t>
            </a:r>
          </a:p>
          <a:p>
            <a:endParaRPr lang="ru-RU" dirty="0"/>
          </a:p>
        </p:txBody>
      </p:sp>
      <p:pic>
        <p:nvPicPr>
          <p:cNvPr id="1026" name="Picture 2" descr="C:\Documents and Settings\User\Рабочий стол\УЛЬЯНОВА СА ЗАГРУЗКИ\уч.jp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7" y="3214686"/>
            <a:ext cx="3677629" cy="278608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857232"/>
            <a:ext cx="7498080" cy="2214578"/>
          </a:xfrm>
        </p:spPr>
        <p:txBody>
          <a:bodyPr>
            <a:normAutofit fontScale="90000"/>
          </a:bodyPr>
          <a:lstStyle/>
          <a:p>
            <a:r>
              <a:rPr lang="ru-RU" sz="3100" b="1" dirty="0" smtClean="0"/>
              <a:t>Русский язык в умелых руках и в опытных устах— красив, певуч, выразителен, гибок, послушен, ловок и вместителен</a:t>
            </a:r>
            <a:r>
              <a:rPr lang="ru-RU" sz="3100" b="1" i="1" dirty="0" smtClean="0"/>
              <a:t>.           </a:t>
            </a:r>
            <a:r>
              <a:rPr lang="ru-RU" sz="3100" dirty="0" smtClean="0"/>
              <a:t/>
            </a:r>
            <a:br>
              <a:rPr lang="ru-RU" sz="3100" dirty="0" smtClean="0"/>
            </a:br>
            <a:r>
              <a:rPr lang="ru-RU" sz="3100" b="1" i="1" dirty="0" smtClean="0"/>
              <a:t>                                                                      А. И. Куприн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pic>
        <p:nvPicPr>
          <p:cNvPr id="1026" name="Picture 2" descr="C:\Documents and Settings\User\Рабочий стол\УЛЬЯНОВА СА ЗАГРУЗКИ\книжка1.jpe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71802" y="2857496"/>
            <a:ext cx="3851291" cy="312266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126" name="Picture 6" descr="AMERI006"/>
          <p:cNvPicPr>
            <a:picLocks noGrp="1" noChangeAspect="1" noChangeArrowheads="1"/>
          </p:cNvPicPr>
          <p:nvPr>
            <p:ph sz="quarter" idx="2"/>
          </p:nvPr>
        </p:nvPicPr>
        <p:blipFill>
          <a:blip r:embed="rId2"/>
          <a:srcRect/>
          <a:stretch>
            <a:fillRect/>
          </a:stretch>
        </p:blipFill>
        <p:spPr>
          <a:xfrm>
            <a:off x="6334125" y="836613"/>
            <a:ext cx="2809875" cy="2752725"/>
          </a:xfrm>
          <a:noFill/>
        </p:spPr>
      </p:pic>
      <p:pic>
        <p:nvPicPr>
          <p:cNvPr id="5129" name="Picture 9" descr="AMERI007"/>
          <p:cNvPicPr>
            <a:picLocks noGrp="1" noChangeAspect="1" noChangeArrowheads="1"/>
          </p:cNvPicPr>
          <p:nvPr>
            <p:ph sz="quarter" idx="3"/>
          </p:nvPr>
        </p:nvPicPr>
        <p:blipFill>
          <a:blip r:embed="rId3"/>
          <a:srcRect/>
          <a:stretch>
            <a:fillRect/>
          </a:stretch>
        </p:blipFill>
        <p:spPr>
          <a:xfrm>
            <a:off x="6335713" y="3500438"/>
            <a:ext cx="2808287" cy="2720975"/>
          </a:xfrm>
          <a:noFill/>
        </p:spPr>
      </p:pic>
      <p:sp>
        <p:nvSpPr>
          <p:cNvPr id="5130" name="AutoShape 10"/>
          <p:cNvSpPr>
            <a:spLocks noChangeArrowheads="1"/>
          </p:cNvSpPr>
          <p:nvPr/>
        </p:nvSpPr>
        <p:spPr bwMode="auto">
          <a:xfrm>
            <a:off x="1692275" y="476250"/>
            <a:ext cx="4392613" cy="2016125"/>
          </a:xfrm>
          <a:prstGeom prst="wedgeEllipseCallout">
            <a:avLst>
              <a:gd name="adj1" fmla="val 63519"/>
              <a:gd name="adj2" fmla="val 53306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/>
              <a:t>Привет,  друзья!</a:t>
            </a:r>
          </a:p>
          <a:p>
            <a:pPr algn="ctr"/>
            <a:r>
              <a:rPr lang="ru-RU" sz="2400"/>
              <a:t>Меня  зовут  Никита.</a:t>
            </a:r>
          </a:p>
          <a:p>
            <a:pPr algn="ctr"/>
            <a:r>
              <a:rPr lang="ru-RU" sz="2400"/>
              <a:t>Я  очень люблю  русский  язык.</a:t>
            </a:r>
          </a:p>
        </p:txBody>
      </p:sp>
      <p:sp>
        <p:nvSpPr>
          <p:cNvPr id="5131" name="AutoShape 11"/>
          <p:cNvSpPr>
            <a:spLocks noChangeArrowheads="1"/>
          </p:cNvSpPr>
          <p:nvPr/>
        </p:nvSpPr>
        <p:spPr bwMode="auto">
          <a:xfrm>
            <a:off x="1258888" y="2781300"/>
            <a:ext cx="4824412" cy="2592388"/>
          </a:xfrm>
          <a:prstGeom prst="wedgeEllipseCallout">
            <a:avLst>
              <a:gd name="adj1" fmla="val 62801"/>
              <a:gd name="adj2" fmla="val 46204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400"/>
              <a:t>Здравствуйте!</a:t>
            </a:r>
          </a:p>
          <a:p>
            <a:pPr algn="ctr"/>
            <a:r>
              <a:rPr lang="ru-RU" sz="2400"/>
              <a:t>Меня  зовут Елена.  </a:t>
            </a:r>
          </a:p>
          <a:p>
            <a:pPr algn="ctr"/>
            <a:r>
              <a:rPr lang="ru-RU" sz="2400"/>
              <a:t>Мы  хотим,  чтобы  вы  тоже  любили  и  знали  русский  язык.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51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12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13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4" dur="80"/>
                                        <p:tgtEl>
                                          <p:spTgt spid="5130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9" dur="500"/>
                                        <p:tgtEl>
                                          <p:spTgt spid="51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27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discrete" valueType="clr">
                                      <p:cBhvr override="childStyle">
                                        <p:cTn id="24" dur="8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anim calcmode="discrete" valueType="clr">
                                      <p:cBhvr>
                                        <p:cTn id="25" dur="8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clrVal>
                                              <a:schemeClr val="accent2"/>
                                            </p:clrVal>
                                          </p:val>
                                        </p:tav>
                                        <p:tav tm="50000">
                                          <p:val>
                                            <p:clrVal>
                                              <a:schemeClr val="hlink"/>
                                            </p:clrVal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" dur="80"/>
                                        <p:tgtEl>
                                          <p:spTgt spid="5131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130" grpId="0" animBg="1"/>
      <p:bldP spid="5131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725602"/>
          </a:xfrm>
        </p:spPr>
        <p:txBody>
          <a:bodyPr/>
          <a:lstStyle/>
          <a:p>
            <a:pPr algn="ctr"/>
            <a:r>
              <a:rPr lang="ru-RU" b="1" dirty="0" smtClean="0"/>
              <a:t>Читай задания внимательно, выполняй старательно!</a:t>
            </a:r>
            <a:endParaRPr lang="ru-RU" b="1" dirty="0"/>
          </a:p>
        </p:txBody>
      </p:sp>
      <p:pic>
        <p:nvPicPr>
          <p:cNvPr id="2050" name="Picture 2" descr="C:\Documents and Settings\User\Рабочий стол\УЛЬЯНОВА СА ЗАГРУЗКИ\школьник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3000364" y="2000240"/>
            <a:ext cx="4318000" cy="457200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1" dirty="0" smtClean="0"/>
              <a:t>Конкурс «Прочитай-ка!»</a:t>
            </a:r>
            <a:endParaRPr lang="ru-RU" b="1" dirty="0"/>
          </a:p>
        </p:txBody>
      </p:sp>
      <p:pic>
        <p:nvPicPr>
          <p:cNvPr id="4" name="Picture 2" descr="C:\Documents and Settings\Ульянова\Рабочий стол\ФОТО Декада 2кл РЯ 06.02.14\Копия SAM_2037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071670" y="1785926"/>
            <a:ext cx="5956315" cy="446723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Конкурс «Четвертый лишний»</a:t>
            </a:r>
            <a:endParaRPr lang="ru-RU" sz="3600" b="1" dirty="0"/>
          </a:p>
        </p:txBody>
      </p:sp>
      <p:pic>
        <p:nvPicPr>
          <p:cNvPr id="3074" name="Picture 2" descr="C:\Documents and Settings\Ульянова\Рабочий стол\ФОТО Декада 2кл РЯ 06.02.14\Копия SAM_2055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143108" y="1571612"/>
            <a:ext cx="6000792" cy="4500594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3600" b="1" dirty="0" smtClean="0"/>
              <a:t>Весёлая зарядка!</a:t>
            </a:r>
            <a:endParaRPr lang="ru-RU" sz="3600" b="1" dirty="0"/>
          </a:p>
        </p:txBody>
      </p:sp>
      <p:pic>
        <p:nvPicPr>
          <p:cNvPr id="4098" name="Picture 2" descr="C:\Documents and Settings\Ульянова\Рабочий стол\ФОТО Декада 2кл РЯ 06.02.14\Копия SAM_2050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2285984" y="1857364"/>
            <a:ext cx="5532457" cy="4149343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435608" y="274638"/>
            <a:ext cx="7498080" cy="1439850"/>
          </a:xfrm>
        </p:spPr>
        <p:txBody>
          <a:bodyPr>
            <a:normAutofit/>
          </a:bodyPr>
          <a:lstStyle/>
          <a:p>
            <a:pPr algn="ctr"/>
            <a:r>
              <a:rPr lang="ru-RU" b="1" dirty="0" smtClean="0"/>
              <a:t>Победители!</a:t>
            </a:r>
            <a:br>
              <a:rPr lang="ru-RU" b="1" dirty="0" smtClean="0"/>
            </a:br>
            <a:r>
              <a:rPr lang="ru-RU" b="1" dirty="0" smtClean="0"/>
              <a:t>Команда «Умники»</a:t>
            </a:r>
            <a:endParaRPr lang="ru-RU" b="1" dirty="0"/>
          </a:p>
        </p:txBody>
      </p:sp>
      <p:pic>
        <p:nvPicPr>
          <p:cNvPr id="4" name="Picture 3" descr="C:\Documents and Settings\Ульянова\Рабочий стол\ФОТО Декада 2кл РЯ 06.02.14\Копия SAM_2053.JPG"/>
          <p:cNvPicPr>
            <a:picLocks noGrp="1" noChangeAspect="1" noChangeArrowheads="1"/>
          </p:cNvPicPr>
          <p:nvPr>
            <p:ph idx="1"/>
          </p:nvPr>
        </p:nvPicPr>
        <p:blipFill>
          <a:blip r:embed="rId2"/>
          <a:srcRect/>
          <a:stretch>
            <a:fillRect/>
          </a:stretch>
        </p:blipFill>
        <p:spPr bwMode="auto">
          <a:xfrm>
            <a:off x="1785918" y="1928802"/>
            <a:ext cx="6639825" cy="4319598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5364" name="Picture 4" descr="AMERI007"/>
          <p:cNvPicPr>
            <a:picLocks noGrp="1" noChangeAspect="1" noChangeArrowheads="1"/>
          </p:cNvPicPr>
          <p:nvPr>
            <p:ph sz="half" idx="1"/>
          </p:nvPr>
        </p:nvPicPr>
        <p:blipFill>
          <a:blip r:embed="rId2"/>
          <a:srcRect/>
          <a:stretch>
            <a:fillRect/>
          </a:stretch>
        </p:blipFill>
        <p:spPr>
          <a:xfrm flipH="1">
            <a:off x="1187450" y="2708275"/>
            <a:ext cx="3595688" cy="3657600"/>
          </a:xfrm>
          <a:noFill/>
        </p:spPr>
      </p:pic>
      <p:pic>
        <p:nvPicPr>
          <p:cNvPr id="15367" name="Picture 7" descr="AMERI006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/>
          <a:srcRect/>
          <a:stretch>
            <a:fillRect/>
          </a:stretch>
        </p:blipFill>
        <p:spPr>
          <a:xfrm>
            <a:off x="5076825" y="2852738"/>
            <a:ext cx="3435350" cy="3657600"/>
          </a:xfrm>
          <a:noFill/>
        </p:spPr>
      </p:pic>
      <p:sp>
        <p:nvSpPr>
          <p:cNvPr id="15370" name="AutoShape 10"/>
          <p:cNvSpPr>
            <a:spLocks noChangeArrowheads="1"/>
          </p:cNvSpPr>
          <p:nvPr/>
        </p:nvSpPr>
        <p:spPr bwMode="auto">
          <a:xfrm>
            <a:off x="179388" y="765175"/>
            <a:ext cx="3816350" cy="1800225"/>
          </a:xfrm>
          <a:prstGeom prst="wedgeEllipseCallout">
            <a:avLst>
              <a:gd name="adj1" fmla="val 16514"/>
              <a:gd name="adj2" fmla="val 8386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 dirty="0"/>
              <a:t>Вот  и  подошёл  к  концу  наш  весёлый  </a:t>
            </a:r>
            <a:r>
              <a:rPr lang="ru-RU" sz="2800" dirty="0" smtClean="0"/>
              <a:t>праздник</a:t>
            </a:r>
            <a:endParaRPr lang="ru-RU" sz="2800" dirty="0"/>
          </a:p>
        </p:txBody>
      </p:sp>
      <p:sp>
        <p:nvSpPr>
          <p:cNvPr id="15371" name="AutoShape 11"/>
          <p:cNvSpPr>
            <a:spLocks noChangeArrowheads="1"/>
          </p:cNvSpPr>
          <p:nvPr/>
        </p:nvSpPr>
        <p:spPr bwMode="auto">
          <a:xfrm>
            <a:off x="4140200" y="1052513"/>
            <a:ext cx="4248150" cy="1728787"/>
          </a:xfrm>
          <a:prstGeom prst="wedgeEllipseCallout">
            <a:avLst>
              <a:gd name="adj1" fmla="val 11060"/>
              <a:gd name="adj2" fmla="val 82231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800"/>
              <a:t>Спасибо,  ребята!  </a:t>
            </a:r>
          </a:p>
          <a:p>
            <a:pPr algn="ctr"/>
            <a:r>
              <a:rPr lang="ru-RU" sz="2800"/>
              <a:t>До  новых  встреч!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7" dur="500"/>
                                        <p:tgtEl>
                                          <p:spTgt spid="1536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9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>
                                        <p:cTn id="12" dur="500"/>
                                        <p:tgtEl>
                                          <p:spTgt spid="153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17" dur="1" fill="hold"/>
                                        <p:tgtEl>
                                          <p:spTgt spid="15370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4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to="" calcmode="lin" valueType="num">
                                      <p:cBhvr>
                                        <p:cTn id="22" dur="1" fill="hold"/>
                                        <p:tgtEl>
                                          <p:spTgt spid="15371"/>
                                        </p:tgtEl>
                                        <p:attrNameLst>
                                          <p:attrName/>
                                        </p:attrNameLst>
                                      </p:cBhvr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370" grpId="0" animBg="1"/>
      <p:bldP spid="15371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Солнцестояние">
  <a:themeElements>
    <a:clrScheme name="Солнцестояние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Солнцестояние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Солнцестояние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70</TotalTime>
  <Words>103</Words>
  <Application>Microsoft Office PowerPoint</Application>
  <PresentationFormat>Экран (4:3)</PresentationFormat>
  <Paragraphs>27</Paragraphs>
  <Slides>9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9</vt:i4>
      </vt:variant>
    </vt:vector>
  </HeadingPairs>
  <TitlesOfParts>
    <vt:vector size="10" baseType="lpstr">
      <vt:lpstr>Солнцестояние</vt:lpstr>
      <vt:lpstr>Муниципальное общеобразовательное учреждение «Волжский городской лицей»    Внеклассное мероприятие во 2-Б классе, проведённое в рамках Декады Науки </vt:lpstr>
      <vt:lpstr>Русский язык в умелых руках и в опытных устах— красив, певуч, выразителен, гибок, послушен, ловок и вместителен.                                                                                  А. И. Куприн </vt:lpstr>
      <vt:lpstr>Слайд 3</vt:lpstr>
      <vt:lpstr>Читай задания внимательно, выполняй старательно!</vt:lpstr>
      <vt:lpstr>Конкурс «Прочитай-ка!»</vt:lpstr>
      <vt:lpstr>Конкурс «Четвертый лишний»</vt:lpstr>
      <vt:lpstr>Весёлая зарядка!</vt:lpstr>
      <vt:lpstr>Победители! Команда «Умники»</vt:lpstr>
      <vt:lpstr>Слайд 9</vt:lpstr>
    </vt:vector>
  </TitlesOfParts>
  <Company>Home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Муниципальное общеобразовательное учреждение «Волжский городской лицей»     Внеклассное мероприятие во 2-Б классе, проведённое в рамках Декады Науки </dc:title>
  <dc:creator>User</dc:creator>
  <cp:lastModifiedBy>Ульянова</cp:lastModifiedBy>
  <cp:revision>9</cp:revision>
  <dcterms:created xsi:type="dcterms:W3CDTF">2014-02-04T16:56:27Z</dcterms:created>
  <dcterms:modified xsi:type="dcterms:W3CDTF">2014-02-07T09:44:58Z</dcterms:modified>
</cp:coreProperties>
</file>