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0" r:id="rId2"/>
    <p:sldId id="272" r:id="rId3"/>
    <p:sldId id="273" r:id="rId4"/>
    <p:sldId id="275" r:id="rId5"/>
    <p:sldId id="271" r:id="rId6"/>
    <p:sldId id="276" r:id="rId7"/>
    <p:sldId id="277" r:id="rId8"/>
    <p:sldId id="279" r:id="rId9"/>
    <p:sldId id="286" r:id="rId10"/>
    <p:sldId id="280" r:id="rId11"/>
    <p:sldId id="282" r:id="rId12"/>
    <p:sldId id="284" r:id="rId13"/>
    <p:sldId id="283" r:id="rId14"/>
    <p:sldId id="285" r:id="rId15"/>
    <p:sldId id="292" r:id="rId16"/>
    <p:sldId id="288" r:id="rId17"/>
    <p:sldId id="289" r:id="rId18"/>
    <p:sldId id="290" r:id="rId19"/>
    <p:sldId id="291" r:id="rId20"/>
    <p:sldId id="293" r:id="rId21"/>
    <p:sldId id="294" r:id="rId22"/>
    <p:sldId id="299" r:id="rId23"/>
    <p:sldId id="298" r:id="rId24"/>
    <p:sldId id="30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663300"/>
    <a:srgbClr val="6600CC"/>
    <a:srgbClr val="FF9900"/>
    <a:srgbClr val="99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EB914C7-7B30-4E66-BF1C-9CB47458ED35}" type="datetimeFigureOut">
              <a:rPr lang="ru-RU"/>
              <a:pPr>
                <a:defRPr/>
              </a:pPr>
              <a:t>08.02.2014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F79B504-EAC4-4FD9-97F1-897337BF9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EFA4DC-CA4D-48EC-82B7-EA774D545295}" type="slidenum">
              <a:rPr lang="ru-RU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9D1C59-0A96-4DAC-B754-E1E0D0808D2C}" type="slidenum">
              <a:rPr lang="ru-RU"/>
              <a:pPr/>
              <a:t>9</a:t>
            </a:fld>
            <a:endParaRPr lang="ru-RU"/>
          </a:p>
        </p:txBody>
      </p:sp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D7226A3-AF0E-46A5-BF36-1BDFC72992B9}" type="slidenum">
              <a:rPr lang="ru-RU" sz="1200"/>
              <a:pPr algn="r"/>
              <a:t>9</a:t>
            </a:fld>
            <a:endParaRPr lang="ru-RU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FDE138-747D-4962-A72D-AD315E4FD627}" type="slidenum">
              <a:rPr lang="ru-RU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10001"/>
            </a:srgbClr>
          </a:solidFill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  <a:extLst>
            <a:ext uri="{909E8E84-426E-40DD-AFC4-6F175D3DCCD1}"/>
          </a:extLst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E521E-4522-4759-8E6E-92F607D5B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C57CF-7712-48E2-A65D-368C50258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B4E14-642D-4EF3-8D26-B189633ED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3902E-81C1-4609-807F-4920E5BA20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403B8-ACC7-4811-932B-B6F59155C9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A7FB5-D4D1-47BD-9A01-2513967B3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BF278-0C35-4259-AACA-8ACE295F1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46B01-C9D9-4C1B-A709-836B7D3377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CC379-BF38-4AA7-9235-3F1F662A2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98AAD-B5C1-41D4-8594-2076365E03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8A2CD-240E-4A3B-BF2D-9F6C7F7B4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10196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277B938-AC53-4387-B4D8-A8053C9DF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714375" y="642938"/>
            <a:ext cx="7772400" cy="1500187"/>
          </a:xfrm>
          <a:solidFill>
            <a:srgbClr val="FFFFFF">
              <a:alpha val="10196"/>
            </a:srgbClr>
          </a:solidFill>
        </p:spPr>
        <p:txBody>
          <a:bodyPr/>
          <a:lstStyle/>
          <a:p>
            <a:r>
              <a:rPr lang="ru-RU" smtClean="0">
                <a:solidFill>
                  <a:srgbClr val="C00000"/>
                </a:solidFill>
                <a:latin typeface="Arial Black" pitchFamily="34" charset="0"/>
              </a:rPr>
              <a:t>Интегрированный урок</a:t>
            </a: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5" y="2357438"/>
            <a:ext cx="7929563" cy="1752600"/>
          </a:xfrm>
          <a:noFill/>
        </p:spPr>
        <p:txBody>
          <a:bodyPr/>
          <a:lstStyle/>
          <a:p>
            <a:pPr algn="ctr"/>
            <a:r>
              <a:rPr lang="ru-RU" smtClean="0">
                <a:solidFill>
                  <a:srgbClr val="C00000"/>
                </a:solidFill>
                <a:latin typeface="Arial Black" pitchFamily="34" charset="0"/>
              </a:rPr>
              <a:t>Математика и окружающий мир</a:t>
            </a:r>
          </a:p>
          <a:p>
            <a:pPr algn="ctr"/>
            <a:r>
              <a:rPr lang="ru-RU" smtClean="0">
                <a:solidFill>
                  <a:srgbClr val="C00000"/>
                </a:solidFill>
                <a:latin typeface="Arial Black" pitchFamily="34" charset="0"/>
              </a:rPr>
              <a:t>4 класс</a:t>
            </a:r>
          </a:p>
        </p:txBody>
      </p:sp>
      <p:pic>
        <p:nvPicPr>
          <p:cNvPr id="14341" name="Picture 5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3573463"/>
            <a:ext cx="3998912" cy="274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0" y="633413"/>
            <a:ext cx="6943725" cy="4451350"/>
          </a:xfrm>
          <a:prstGeom prst="rect">
            <a:avLst/>
          </a:prstGeom>
          <a:noFill/>
        </p:spPr>
      </p:pic>
      <p:pic>
        <p:nvPicPr>
          <p:cNvPr id="3" name="TextBox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5550" y="5162550"/>
            <a:ext cx="7089775" cy="8905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2"/>
          <p:cNvSpPr txBox="1">
            <a:spLocks noChangeArrowheads="1"/>
          </p:cNvSpPr>
          <p:nvPr/>
        </p:nvSpPr>
        <p:spPr bwMode="auto">
          <a:xfrm>
            <a:off x="1143000" y="928688"/>
            <a:ext cx="65722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i="1">
                <a:solidFill>
                  <a:srgbClr val="C00000"/>
                </a:solidFill>
                <a:latin typeface="Arial Black" pitchFamily="34" charset="0"/>
              </a:rPr>
              <a:t>Алгоритм деления</a:t>
            </a:r>
          </a:p>
          <a:p>
            <a:endParaRPr lang="ru-RU" sz="3200" b="1" i="1">
              <a:solidFill>
                <a:schemeClr val="accent1"/>
              </a:solidFill>
            </a:endParaRPr>
          </a:p>
          <a:p>
            <a:endParaRPr lang="ru-RU" sz="3200" b="1" i="1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071563" y="2071688"/>
            <a:ext cx="7124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FF"/>
                </a:solidFill>
                <a:latin typeface="Arial Black" pitchFamily="34" charset="0"/>
              </a:rPr>
              <a:t>1. Выделяем первое неполное делимое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143000" y="2786063"/>
            <a:ext cx="6715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FF"/>
                </a:solidFill>
                <a:latin typeface="Arial Black" pitchFamily="34" charset="0"/>
              </a:rPr>
              <a:t>2. Определить число цифр в частном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071563" y="3500438"/>
            <a:ext cx="7286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3.  Делением находим цифру частного</a:t>
            </a:r>
            <a:endParaRPr lang="ru-RU" sz="240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6629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1071563" y="4143375"/>
            <a:ext cx="7429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4. Умножаем, узнаём сколько разделили</a:t>
            </a:r>
            <a:endParaRPr lang="ru-RU" sz="240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1214438" y="4857750"/>
            <a:ext cx="6264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FF"/>
                </a:solidFill>
                <a:latin typeface="Arial Black" pitchFamily="34" charset="0"/>
              </a:rPr>
              <a:t>5. Вычитаем, находим  остаток</a:t>
            </a:r>
          </a:p>
        </p:txBody>
      </p:sp>
      <p:pic>
        <p:nvPicPr>
          <p:cNvPr id="26632" name="Рисунок 16" descr="pouc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4857750"/>
            <a:ext cx="2000250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2053" grpId="0"/>
      <p:bldP spid="2059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 descr="Колосс Родосский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>
          <a:xfrm>
            <a:off x="1214438" y="571500"/>
            <a:ext cx="3360737" cy="3571875"/>
          </a:xfrm>
          <a:prstGeom prst="rect">
            <a:avLst/>
          </a:prstGeom>
          <a:ln w="28575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Picture 6" descr="main"/>
          <p:cNvPicPr>
            <a:picLocks noChangeAspect="1" noChangeArrowheads="1"/>
          </p:cNvPicPr>
          <p:nvPr/>
        </p:nvPicPr>
        <p:blipFill>
          <a:blip r:embed="rId4">
            <a:lum bright="-10000" contrast="30000"/>
          </a:blip>
          <a:srcRect/>
          <a:stretch>
            <a:fillRect/>
          </a:stretch>
        </p:blipFill>
        <p:spPr bwMode="auto">
          <a:xfrm>
            <a:off x="4786313" y="1214438"/>
            <a:ext cx="3214687" cy="3502025"/>
          </a:xfrm>
          <a:prstGeom prst="rect">
            <a:avLst/>
          </a:prstGeom>
          <a:ln w="28575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TextBox 29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31900" y="5022850"/>
            <a:ext cx="6875463" cy="125571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extBox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2288" y="5162550"/>
            <a:ext cx="5907087" cy="1536700"/>
          </a:xfrm>
          <a:prstGeom prst="rect">
            <a:avLst/>
          </a:prstGeom>
          <a:noFill/>
        </p:spPr>
      </p:pic>
      <p:pic>
        <p:nvPicPr>
          <p:cNvPr id="5" name="Picture 9" descr="main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/>
          <a:stretch>
            <a:fillRect/>
          </a:stretch>
        </p:blipFill>
        <p:spPr>
          <a:xfrm>
            <a:off x="2500313" y="357188"/>
            <a:ext cx="4143375" cy="4857750"/>
          </a:xfrm>
          <a:prstGeom prst="rect">
            <a:avLst/>
          </a:prstGeom>
          <a:ln w="28575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714356"/>
            <a:ext cx="4929222" cy="5924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3900"/>
              </a:lnSpc>
              <a:defRPr/>
            </a:pPr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Arial Black" pitchFamily="34" charset="0"/>
              </a:rPr>
              <a:t>Задача:</a:t>
            </a:r>
          </a:p>
        </p:txBody>
      </p:sp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857250" y="1785938"/>
            <a:ext cx="757237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50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В малых олимпийских играх участвовало 1392 атлета, борцов в 3 раза меньше, чем атлетов. Сколько всего спортсменов принимало участие  в играх ?</a:t>
            </a:r>
            <a:endParaRPr lang="ru-RU" sz="350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9525" y="566738"/>
            <a:ext cx="6645275" cy="42973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5357826"/>
            <a:ext cx="753020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Храм Артемиды в Эфесе.</a:t>
            </a:r>
          </a:p>
          <a:p>
            <a:pPr algn="ctr">
              <a:defRPr/>
            </a:pP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Территория современной Турции. 550г. </a:t>
            </a: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</a:t>
            </a: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 н.э.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92" name="Group 16"/>
          <p:cNvGraphicFramePr>
            <a:graphicFrameLocks noGrp="1"/>
          </p:cNvGraphicFramePr>
          <p:nvPr/>
        </p:nvGraphicFramePr>
        <p:xfrm>
          <a:off x="0" y="500063"/>
          <a:ext cx="8807450" cy="928687"/>
        </p:xfrm>
        <a:graphic>
          <a:graphicData uri="http://schemas.openxmlformats.org/drawingml/2006/table">
            <a:tbl>
              <a:tblPr/>
              <a:tblGrid>
                <a:gridCol w="8807450"/>
              </a:tblGrid>
              <a:tr h="9286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Black" pitchFamily="34" charset="0"/>
                        </a:rPr>
                        <a:t>Самостоятельная работа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71" name="Rectangle 10"/>
          <p:cNvSpPr>
            <a:spLocks noChangeArrowheads="1"/>
          </p:cNvSpPr>
          <p:nvPr/>
        </p:nvSpPr>
        <p:spPr bwMode="auto">
          <a:xfrm>
            <a:off x="157163" y="2079625"/>
            <a:ext cx="1841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>
                <a:latin typeface="Times New Roman" pitchFamily="18" charset="0"/>
              </a:rPr>
              <a:t/>
            </a:r>
            <a:br>
              <a:rPr lang="en-US" sz="2400">
                <a:latin typeface="Times New Roman" pitchFamily="18" charset="0"/>
              </a:rPr>
            </a:br>
            <a:endParaRPr lang="en-US" sz="2400">
              <a:latin typeface="Times New Roman" pitchFamily="18" charset="0"/>
            </a:endParaRPr>
          </a:p>
          <a:p>
            <a:pPr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971550" y="1916113"/>
            <a:ext cx="3313113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/>
              <a:t>А) 8984  : 8  =</a:t>
            </a:r>
            <a:r>
              <a:rPr lang="en-US" sz="3200" b="1" i="1"/>
              <a:t>[</a:t>
            </a:r>
            <a:r>
              <a:rPr lang="ru-RU" sz="3200" b="1" i="1"/>
              <a:t> </a:t>
            </a:r>
            <a:r>
              <a:rPr lang="en-US" sz="3200" b="1" i="1"/>
              <a:t> ]</a:t>
            </a:r>
            <a:endParaRPr lang="ru-RU" sz="3200" b="1" i="1"/>
          </a:p>
          <a:p>
            <a:endParaRPr lang="en-US" sz="2400" b="1" i="1"/>
          </a:p>
          <a:p>
            <a:r>
              <a:rPr lang="en-US" sz="2400" b="1" i="1"/>
              <a:t>     </a:t>
            </a:r>
            <a:r>
              <a:rPr lang="en-US" sz="3200" b="1" i="1"/>
              <a:t>[  ] </a:t>
            </a:r>
            <a:r>
              <a:rPr lang="ru-RU" sz="3200" b="1" i="1"/>
              <a:t>х 8 = 8984</a:t>
            </a: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5056188" y="1714500"/>
            <a:ext cx="22304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Arial Black" pitchFamily="34" charset="0"/>
              </a:rPr>
              <a:t>Б) 3 * 6 *</a:t>
            </a:r>
          </a:p>
          <a:p>
            <a:r>
              <a:rPr lang="ru-RU" sz="2400" b="1">
                <a:latin typeface="Arial Black" pitchFamily="34" charset="0"/>
              </a:rPr>
              <a:t>     1 2 * 8</a:t>
            </a:r>
          </a:p>
          <a:p>
            <a:r>
              <a:rPr lang="ru-RU" sz="2400" b="1">
                <a:latin typeface="Arial Black" pitchFamily="34" charset="0"/>
              </a:rPr>
              <a:t>+      4 5 6</a:t>
            </a:r>
          </a:p>
          <a:p>
            <a:r>
              <a:rPr lang="ru-RU" sz="2400" b="1">
                <a:latin typeface="Arial Black" pitchFamily="34" charset="0"/>
              </a:rPr>
              <a:t>     * 9 2 1</a:t>
            </a: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2071688" y="3860800"/>
            <a:ext cx="487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latin typeface="Arial Black" pitchFamily="34" charset="0"/>
              </a:rPr>
              <a:t>В) 907 х 9 – 852 : 3 =</a:t>
            </a:r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2000250" y="5229225"/>
            <a:ext cx="5092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latin typeface="Arial Black" pitchFamily="34" charset="0"/>
              </a:rPr>
              <a:t>Г) 2 х Х = 10000 - 614</a:t>
            </a:r>
          </a:p>
        </p:txBody>
      </p:sp>
      <p:pic>
        <p:nvPicPr>
          <p:cNvPr id="32776" name="Рисунок 7" descr="pouc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0" y="3857625"/>
            <a:ext cx="2000250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24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D42DC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24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4" grpId="0"/>
      <p:bldP spid="2459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/>
        </p:nvSpPr>
        <p:spPr bwMode="auto">
          <a:xfrm>
            <a:off x="157163" y="1543050"/>
            <a:ext cx="883126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25644" name="Group 44"/>
          <p:cNvGraphicFramePr>
            <a:graphicFrameLocks noGrp="1"/>
          </p:cNvGraphicFramePr>
          <p:nvPr/>
        </p:nvGraphicFramePr>
        <p:xfrm>
          <a:off x="971550" y="260350"/>
          <a:ext cx="7345363" cy="1938338"/>
        </p:xfrm>
        <a:graphic>
          <a:graphicData uri="http://schemas.openxmlformats.org/drawingml/2006/table">
            <a:tbl>
              <a:tblPr/>
              <a:tblGrid>
                <a:gridCol w="7345363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</a:rPr>
                        <a:t>Образец решения задания </a:t>
                      </a: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ru-RU" sz="5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 Black" pitchFamily="34" charset="0"/>
                        </a:rPr>
                        <a:t>А</a:t>
                      </a:r>
                      <a:endParaRPr kumimoji="0" lang="ru-RU" sz="5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796" name="Rectangle 10"/>
          <p:cNvSpPr>
            <a:spLocks noChangeArrowheads="1"/>
          </p:cNvSpPr>
          <p:nvPr/>
        </p:nvSpPr>
        <p:spPr bwMode="auto">
          <a:xfrm>
            <a:off x="157163" y="2079625"/>
            <a:ext cx="1841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>
                <a:latin typeface="Times New Roman" pitchFamily="18" charset="0"/>
              </a:rPr>
              <a:t/>
            </a:r>
            <a:br>
              <a:rPr lang="en-US" sz="2400">
                <a:latin typeface="Times New Roman" pitchFamily="18" charset="0"/>
              </a:rPr>
            </a:br>
            <a:endParaRPr lang="en-US" sz="2400">
              <a:latin typeface="Times New Roman" pitchFamily="18" charset="0"/>
            </a:endParaRPr>
          </a:p>
          <a:p>
            <a:pPr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33797" name="Text Box 16"/>
          <p:cNvSpPr txBox="1">
            <a:spLocks noChangeArrowheads="1"/>
          </p:cNvSpPr>
          <p:nvPr/>
        </p:nvSpPr>
        <p:spPr bwMode="auto">
          <a:xfrm>
            <a:off x="1143000" y="1428750"/>
            <a:ext cx="1966913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C00000"/>
                </a:solidFill>
              </a:rPr>
              <a:t>8984   8</a:t>
            </a:r>
          </a:p>
          <a:p>
            <a:r>
              <a:rPr lang="ru-RU" sz="2800" b="1" i="1">
                <a:solidFill>
                  <a:srgbClr val="C00000"/>
                </a:solidFill>
              </a:rPr>
              <a:t>8</a:t>
            </a:r>
          </a:p>
          <a:p>
            <a:r>
              <a:rPr lang="ru-RU" sz="2800" b="1" i="1">
                <a:solidFill>
                  <a:srgbClr val="C00000"/>
                </a:solidFill>
              </a:rPr>
              <a:t>  9</a:t>
            </a:r>
          </a:p>
          <a:p>
            <a:r>
              <a:rPr lang="ru-RU" sz="2800" b="1" i="1">
                <a:solidFill>
                  <a:srgbClr val="C00000"/>
                </a:solidFill>
              </a:rPr>
              <a:t>  8</a:t>
            </a:r>
          </a:p>
          <a:p>
            <a:r>
              <a:rPr lang="ru-RU" sz="2800" b="1" i="1">
                <a:solidFill>
                  <a:srgbClr val="C00000"/>
                </a:solidFill>
              </a:rPr>
              <a:t>  18</a:t>
            </a:r>
          </a:p>
          <a:p>
            <a:r>
              <a:rPr lang="ru-RU" sz="2800" b="1" i="1">
                <a:solidFill>
                  <a:srgbClr val="C00000"/>
                </a:solidFill>
              </a:rPr>
              <a:t>  16</a:t>
            </a:r>
          </a:p>
          <a:p>
            <a:r>
              <a:rPr lang="ru-RU" sz="2800" b="1" i="1">
                <a:solidFill>
                  <a:srgbClr val="C00000"/>
                </a:solidFill>
              </a:rPr>
              <a:t>    24</a:t>
            </a:r>
          </a:p>
          <a:p>
            <a:r>
              <a:rPr lang="ru-RU" sz="2800" b="1" i="1">
                <a:solidFill>
                  <a:srgbClr val="C00000"/>
                </a:solidFill>
              </a:rPr>
              <a:t>    24</a:t>
            </a:r>
          </a:p>
          <a:p>
            <a:r>
              <a:rPr lang="ru-RU" sz="2800" b="1" i="1">
                <a:solidFill>
                  <a:srgbClr val="C00000"/>
                </a:solidFill>
              </a:rPr>
              <a:t>      0</a:t>
            </a:r>
          </a:p>
          <a:p>
            <a:endParaRPr lang="ru-RU" sz="2400" b="1" i="1">
              <a:solidFill>
                <a:srgbClr val="C00000"/>
              </a:solidFill>
            </a:endParaRPr>
          </a:p>
        </p:txBody>
      </p:sp>
      <p:sp>
        <p:nvSpPr>
          <p:cNvPr id="33798" name="Line 19"/>
          <p:cNvSpPr>
            <a:spLocks noChangeShapeType="1"/>
          </p:cNvSpPr>
          <p:nvPr/>
        </p:nvSpPr>
        <p:spPr bwMode="auto">
          <a:xfrm>
            <a:off x="2051050" y="15573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799" name="Line 20"/>
          <p:cNvSpPr>
            <a:spLocks noChangeShapeType="1"/>
          </p:cNvSpPr>
          <p:nvPr/>
        </p:nvSpPr>
        <p:spPr bwMode="auto">
          <a:xfrm>
            <a:off x="2124075" y="1557338"/>
            <a:ext cx="0" cy="576262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00" name="Line 22"/>
          <p:cNvSpPr>
            <a:spLocks noChangeShapeType="1"/>
          </p:cNvSpPr>
          <p:nvPr/>
        </p:nvSpPr>
        <p:spPr bwMode="auto">
          <a:xfrm>
            <a:off x="2124075" y="1844675"/>
            <a:ext cx="1439863" cy="0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01" name="Line 23"/>
          <p:cNvSpPr>
            <a:spLocks noChangeShapeType="1"/>
          </p:cNvSpPr>
          <p:nvPr/>
        </p:nvSpPr>
        <p:spPr bwMode="auto">
          <a:xfrm>
            <a:off x="1143000" y="2357438"/>
            <a:ext cx="1008063" cy="0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02" name="Line 25"/>
          <p:cNvSpPr>
            <a:spLocks noChangeShapeType="1"/>
          </p:cNvSpPr>
          <p:nvPr/>
        </p:nvSpPr>
        <p:spPr bwMode="auto">
          <a:xfrm>
            <a:off x="1214438" y="3143250"/>
            <a:ext cx="936625" cy="0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03" name="Line 27"/>
          <p:cNvSpPr>
            <a:spLocks noChangeShapeType="1"/>
          </p:cNvSpPr>
          <p:nvPr/>
        </p:nvSpPr>
        <p:spPr bwMode="auto">
          <a:xfrm>
            <a:off x="1214438" y="4000500"/>
            <a:ext cx="936625" cy="0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04" name="Line 28"/>
          <p:cNvSpPr>
            <a:spLocks noChangeShapeType="1"/>
          </p:cNvSpPr>
          <p:nvPr/>
        </p:nvSpPr>
        <p:spPr bwMode="auto">
          <a:xfrm>
            <a:off x="1357313" y="4786313"/>
            <a:ext cx="792162" cy="0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05" name="Text Box 29"/>
          <p:cNvSpPr txBox="1">
            <a:spLocks noChangeArrowheads="1"/>
          </p:cNvSpPr>
          <p:nvPr/>
        </p:nvSpPr>
        <p:spPr bwMode="auto">
          <a:xfrm>
            <a:off x="1116013" y="2349500"/>
            <a:ext cx="26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-</a:t>
            </a:r>
          </a:p>
        </p:txBody>
      </p:sp>
      <p:sp>
        <p:nvSpPr>
          <p:cNvPr id="33806" name="Text Box 30"/>
          <p:cNvSpPr txBox="1">
            <a:spLocks noChangeArrowheads="1"/>
          </p:cNvSpPr>
          <p:nvPr/>
        </p:nvSpPr>
        <p:spPr bwMode="auto">
          <a:xfrm>
            <a:off x="1116013" y="3141663"/>
            <a:ext cx="331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-</a:t>
            </a:r>
          </a:p>
        </p:txBody>
      </p:sp>
      <p:sp>
        <p:nvSpPr>
          <p:cNvPr id="33807" name="Text Box 31"/>
          <p:cNvSpPr txBox="1">
            <a:spLocks noChangeArrowheads="1"/>
          </p:cNvSpPr>
          <p:nvPr/>
        </p:nvSpPr>
        <p:spPr bwMode="auto">
          <a:xfrm>
            <a:off x="1187450" y="4071938"/>
            <a:ext cx="241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-</a:t>
            </a:r>
          </a:p>
        </p:txBody>
      </p:sp>
      <p:sp>
        <p:nvSpPr>
          <p:cNvPr id="33808" name="Rectangle 32"/>
          <p:cNvSpPr>
            <a:spLocks noChangeArrowheads="1"/>
          </p:cNvSpPr>
          <p:nvPr/>
        </p:nvSpPr>
        <p:spPr bwMode="auto">
          <a:xfrm>
            <a:off x="971550" y="1628775"/>
            <a:ext cx="26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C00000"/>
                </a:solidFill>
              </a:rPr>
              <a:t>-</a:t>
            </a:r>
          </a:p>
        </p:txBody>
      </p:sp>
      <p:sp>
        <p:nvSpPr>
          <p:cNvPr id="33809" name="Text Box 33"/>
          <p:cNvSpPr txBox="1">
            <a:spLocks noChangeArrowheads="1"/>
          </p:cNvSpPr>
          <p:nvPr/>
        </p:nvSpPr>
        <p:spPr bwMode="auto">
          <a:xfrm>
            <a:off x="2195513" y="1928813"/>
            <a:ext cx="12969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C00000"/>
                </a:solidFill>
              </a:rPr>
              <a:t>1123</a:t>
            </a:r>
          </a:p>
        </p:txBody>
      </p:sp>
      <p:sp>
        <p:nvSpPr>
          <p:cNvPr id="33810" name="Text Box 34"/>
          <p:cNvSpPr txBox="1">
            <a:spLocks noChangeArrowheads="1"/>
          </p:cNvSpPr>
          <p:nvPr/>
        </p:nvSpPr>
        <p:spPr bwMode="auto">
          <a:xfrm>
            <a:off x="5632450" y="1350963"/>
            <a:ext cx="13255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rgbClr val="C00000"/>
                </a:solidFill>
              </a:rPr>
              <a:t>1123</a:t>
            </a:r>
          </a:p>
          <a:p>
            <a:r>
              <a:rPr lang="ru-RU" sz="4000" b="1" i="1">
                <a:solidFill>
                  <a:srgbClr val="C00000"/>
                </a:solidFill>
              </a:rPr>
              <a:t>      8</a:t>
            </a:r>
          </a:p>
          <a:p>
            <a:r>
              <a:rPr lang="ru-RU" sz="4000" b="1" i="1">
                <a:solidFill>
                  <a:srgbClr val="C00000"/>
                </a:solidFill>
              </a:rPr>
              <a:t>8984</a:t>
            </a:r>
          </a:p>
        </p:txBody>
      </p:sp>
      <p:sp>
        <p:nvSpPr>
          <p:cNvPr id="33811" name="Line 35"/>
          <p:cNvSpPr>
            <a:spLocks noChangeShapeType="1"/>
          </p:cNvSpPr>
          <p:nvPr/>
        </p:nvSpPr>
        <p:spPr bwMode="auto">
          <a:xfrm>
            <a:off x="5643563" y="2571750"/>
            <a:ext cx="1223962" cy="0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12" name="Text Box 36"/>
          <p:cNvSpPr txBox="1">
            <a:spLocks noChangeArrowheads="1"/>
          </p:cNvSpPr>
          <p:nvPr/>
        </p:nvSpPr>
        <p:spPr bwMode="auto">
          <a:xfrm>
            <a:off x="5292725" y="1576388"/>
            <a:ext cx="506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rgbClr val="C00000"/>
                </a:solidFill>
              </a:rPr>
              <a:t>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ChangeArrowheads="1"/>
          </p:cNvSpPr>
          <p:nvPr/>
        </p:nvSpPr>
        <p:spPr bwMode="auto">
          <a:xfrm>
            <a:off x="157163" y="1543050"/>
            <a:ext cx="883126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26628" name="Group 4"/>
          <p:cNvGraphicFramePr>
            <a:graphicFrameLocks noGrp="1"/>
          </p:cNvGraphicFramePr>
          <p:nvPr/>
        </p:nvGraphicFramePr>
        <p:xfrm>
          <a:off x="157163" y="2420938"/>
          <a:ext cx="2901950" cy="936625"/>
        </p:xfrm>
        <a:graphic>
          <a:graphicData uri="http://schemas.openxmlformats.org/drawingml/2006/table">
            <a:tbl>
              <a:tblPr/>
              <a:tblGrid>
                <a:gridCol w="2901950"/>
              </a:tblGrid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20" name="Rectangle 10"/>
          <p:cNvSpPr>
            <a:spLocks noChangeArrowheads="1"/>
          </p:cNvSpPr>
          <p:nvPr/>
        </p:nvSpPr>
        <p:spPr bwMode="auto">
          <a:xfrm>
            <a:off x="157163" y="2079625"/>
            <a:ext cx="1841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>
                <a:latin typeface="Times New Roman" pitchFamily="18" charset="0"/>
              </a:rPr>
              <a:t/>
            </a:r>
            <a:br>
              <a:rPr lang="en-US" sz="2400">
                <a:latin typeface="Times New Roman" pitchFamily="18" charset="0"/>
              </a:rPr>
            </a:br>
            <a:endParaRPr lang="en-US" sz="2400">
              <a:latin typeface="Times New Roman" pitchFamily="18" charset="0"/>
            </a:endParaRPr>
          </a:p>
          <a:p>
            <a:pPr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34821" name="Text Box 11"/>
          <p:cNvSpPr txBox="1">
            <a:spLocks noChangeArrowheads="1"/>
          </p:cNvSpPr>
          <p:nvPr/>
        </p:nvSpPr>
        <p:spPr bwMode="auto">
          <a:xfrm>
            <a:off x="857250" y="333375"/>
            <a:ext cx="7215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3333FF"/>
                </a:solidFill>
                <a:latin typeface="Arial Black" pitchFamily="34" charset="0"/>
              </a:rPr>
              <a:t>Образец решения задания  В</a:t>
            </a:r>
          </a:p>
        </p:txBody>
      </p:sp>
      <p:sp>
        <p:nvSpPr>
          <p:cNvPr id="34822" name="Text Box 12"/>
          <p:cNvSpPr txBox="1">
            <a:spLocks noChangeArrowheads="1"/>
          </p:cNvSpPr>
          <p:nvPr/>
        </p:nvSpPr>
        <p:spPr bwMode="auto">
          <a:xfrm>
            <a:off x="1143000" y="1503363"/>
            <a:ext cx="55895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C00000"/>
                </a:solidFill>
              </a:rPr>
              <a:t>907 х 9 – 852 : 3 = 7879</a:t>
            </a:r>
          </a:p>
        </p:txBody>
      </p:sp>
      <p:sp>
        <p:nvSpPr>
          <p:cNvPr id="34823" name="Text Box 14"/>
          <p:cNvSpPr txBox="1">
            <a:spLocks noChangeArrowheads="1"/>
          </p:cNvSpPr>
          <p:nvPr/>
        </p:nvSpPr>
        <p:spPr bwMode="auto">
          <a:xfrm>
            <a:off x="2000250" y="1000125"/>
            <a:ext cx="441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4824" name="Text Box 15"/>
          <p:cNvSpPr txBox="1">
            <a:spLocks noChangeArrowheads="1"/>
          </p:cNvSpPr>
          <p:nvPr/>
        </p:nvSpPr>
        <p:spPr bwMode="auto">
          <a:xfrm>
            <a:off x="4071938" y="1071563"/>
            <a:ext cx="441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4D42DC"/>
                </a:solidFill>
              </a:rPr>
              <a:t>2</a:t>
            </a:r>
          </a:p>
        </p:txBody>
      </p:sp>
      <p:sp>
        <p:nvSpPr>
          <p:cNvPr id="34825" name="Text Box 16"/>
          <p:cNvSpPr txBox="1">
            <a:spLocks noChangeArrowheads="1"/>
          </p:cNvSpPr>
          <p:nvPr/>
        </p:nvSpPr>
        <p:spPr bwMode="auto">
          <a:xfrm>
            <a:off x="2786063" y="1071563"/>
            <a:ext cx="5048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4D42DC"/>
                </a:solidFill>
              </a:rPr>
              <a:t>3</a:t>
            </a:r>
          </a:p>
        </p:txBody>
      </p:sp>
      <p:sp>
        <p:nvSpPr>
          <p:cNvPr id="34826" name="Text Box 17"/>
          <p:cNvSpPr txBox="1">
            <a:spLocks noChangeArrowheads="1"/>
          </p:cNvSpPr>
          <p:nvPr/>
        </p:nvSpPr>
        <p:spPr bwMode="auto">
          <a:xfrm>
            <a:off x="1258888" y="2420938"/>
            <a:ext cx="9556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chemeClr val="accent1"/>
                </a:solidFill>
              </a:rPr>
              <a:t>   </a:t>
            </a:r>
            <a:r>
              <a:rPr lang="ru-RU" sz="2400" b="1" i="1">
                <a:solidFill>
                  <a:srgbClr val="0000FF"/>
                </a:solidFill>
              </a:rPr>
              <a:t>907</a:t>
            </a:r>
          </a:p>
          <a:p>
            <a:r>
              <a:rPr lang="ru-RU" sz="2400" b="1" i="1">
                <a:solidFill>
                  <a:srgbClr val="0000FF"/>
                </a:solidFill>
              </a:rPr>
              <a:t>       9</a:t>
            </a:r>
          </a:p>
          <a:p>
            <a:r>
              <a:rPr lang="ru-RU" sz="2400" b="1" i="1">
                <a:solidFill>
                  <a:srgbClr val="0000FF"/>
                </a:solidFill>
              </a:rPr>
              <a:t> 8163</a:t>
            </a:r>
          </a:p>
        </p:txBody>
      </p:sp>
      <p:sp>
        <p:nvSpPr>
          <p:cNvPr id="34827" name="Line 19"/>
          <p:cNvSpPr>
            <a:spLocks noChangeShapeType="1"/>
          </p:cNvSpPr>
          <p:nvPr/>
        </p:nvSpPr>
        <p:spPr bwMode="auto">
          <a:xfrm>
            <a:off x="1331913" y="3213100"/>
            <a:ext cx="1152525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8" name="Text Box 26"/>
          <p:cNvSpPr txBox="1">
            <a:spLocks noChangeArrowheads="1"/>
          </p:cNvSpPr>
          <p:nvPr/>
        </p:nvSpPr>
        <p:spPr bwMode="auto">
          <a:xfrm>
            <a:off x="1116013" y="2708275"/>
            <a:ext cx="47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FF"/>
                </a:solidFill>
              </a:rPr>
              <a:t>х</a:t>
            </a:r>
          </a:p>
        </p:txBody>
      </p:sp>
      <p:sp>
        <p:nvSpPr>
          <p:cNvPr id="34829" name="Text Box 27"/>
          <p:cNvSpPr txBox="1">
            <a:spLocks noChangeArrowheads="1"/>
          </p:cNvSpPr>
          <p:nvPr/>
        </p:nvSpPr>
        <p:spPr bwMode="auto">
          <a:xfrm>
            <a:off x="3687763" y="2359025"/>
            <a:ext cx="1041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lain" startAt="852"/>
            </a:pPr>
            <a:r>
              <a:rPr lang="ru-RU" sz="2400" b="1" i="1">
                <a:solidFill>
                  <a:srgbClr val="0000FF"/>
                </a:solidFill>
              </a:rPr>
              <a:t>  3</a:t>
            </a:r>
          </a:p>
          <a:p>
            <a:pPr marL="342900" indent="-342900"/>
            <a:r>
              <a:rPr lang="ru-RU" sz="2400" b="1" i="1">
                <a:solidFill>
                  <a:srgbClr val="0000FF"/>
                </a:solidFill>
              </a:rPr>
              <a:t>6</a:t>
            </a:r>
          </a:p>
          <a:p>
            <a:pPr marL="342900" indent="-342900"/>
            <a:r>
              <a:rPr lang="ru-RU" sz="2400" b="1" i="1">
                <a:solidFill>
                  <a:srgbClr val="0000FF"/>
                </a:solidFill>
              </a:rPr>
              <a:t>25</a:t>
            </a:r>
          </a:p>
          <a:p>
            <a:pPr marL="342900" indent="-342900"/>
            <a:r>
              <a:rPr lang="ru-RU" sz="2400" b="1" i="1">
                <a:solidFill>
                  <a:srgbClr val="0000FF"/>
                </a:solidFill>
              </a:rPr>
              <a:t>24</a:t>
            </a:r>
          </a:p>
          <a:p>
            <a:pPr marL="342900" indent="-342900"/>
            <a:r>
              <a:rPr lang="ru-RU" sz="2400" b="1" i="1">
                <a:solidFill>
                  <a:srgbClr val="0000FF"/>
                </a:solidFill>
              </a:rPr>
              <a:t>  12</a:t>
            </a:r>
          </a:p>
          <a:p>
            <a:pPr marL="342900" indent="-342900"/>
            <a:r>
              <a:rPr lang="ru-RU" sz="2400" b="1" i="1">
                <a:solidFill>
                  <a:srgbClr val="0000FF"/>
                </a:solidFill>
              </a:rPr>
              <a:t>  12</a:t>
            </a:r>
          </a:p>
          <a:p>
            <a:pPr marL="342900" indent="-342900"/>
            <a:r>
              <a:rPr lang="ru-RU" sz="2400" b="1" i="1">
                <a:solidFill>
                  <a:srgbClr val="0000FF"/>
                </a:solidFill>
              </a:rPr>
              <a:t>    0</a:t>
            </a:r>
          </a:p>
        </p:txBody>
      </p:sp>
      <p:sp>
        <p:nvSpPr>
          <p:cNvPr id="34830" name="Line 28"/>
          <p:cNvSpPr>
            <a:spLocks noChangeShapeType="1"/>
          </p:cNvSpPr>
          <p:nvPr/>
        </p:nvSpPr>
        <p:spPr bwMode="auto">
          <a:xfrm>
            <a:off x="4429125" y="2500313"/>
            <a:ext cx="0" cy="649287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1" name="Line 29"/>
          <p:cNvSpPr>
            <a:spLocks noChangeShapeType="1"/>
          </p:cNvSpPr>
          <p:nvPr/>
        </p:nvSpPr>
        <p:spPr bwMode="auto">
          <a:xfrm>
            <a:off x="4429125" y="2786063"/>
            <a:ext cx="1079500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2" name="Line 30"/>
          <p:cNvSpPr>
            <a:spLocks noChangeShapeType="1"/>
          </p:cNvSpPr>
          <p:nvPr/>
        </p:nvSpPr>
        <p:spPr bwMode="auto">
          <a:xfrm>
            <a:off x="3635375" y="3141663"/>
            <a:ext cx="936625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3" name="Line 31"/>
          <p:cNvSpPr>
            <a:spLocks noChangeShapeType="1"/>
          </p:cNvSpPr>
          <p:nvPr/>
        </p:nvSpPr>
        <p:spPr bwMode="auto">
          <a:xfrm>
            <a:off x="3779838" y="3860800"/>
            <a:ext cx="863600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4" name="Line 32"/>
          <p:cNvSpPr>
            <a:spLocks noChangeShapeType="1"/>
          </p:cNvSpPr>
          <p:nvPr/>
        </p:nvSpPr>
        <p:spPr bwMode="auto">
          <a:xfrm>
            <a:off x="3851275" y="4581525"/>
            <a:ext cx="1008063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5" name="Line 33"/>
          <p:cNvSpPr>
            <a:spLocks noChangeShapeType="1"/>
          </p:cNvSpPr>
          <p:nvPr/>
        </p:nvSpPr>
        <p:spPr bwMode="auto">
          <a:xfrm>
            <a:off x="3563938" y="2781300"/>
            <a:ext cx="144462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6" name="Line 35"/>
          <p:cNvSpPr>
            <a:spLocks noChangeShapeType="1"/>
          </p:cNvSpPr>
          <p:nvPr/>
        </p:nvSpPr>
        <p:spPr bwMode="auto">
          <a:xfrm>
            <a:off x="3492500" y="3500438"/>
            <a:ext cx="2159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7" name="Line 36"/>
          <p:cNvSpPr>
            <a:spLocks noChangeShapeType="1"/>
          </p:cNvSpPr>
          <p:nvPr/>
        </p:nvSpPr>
        <p:spPr bwMode="auto">
          <a:xfrm>
            <a:off x="3635375" y="4221163"/>
            <a:ext cx="2159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8" name="Text Box 37"/>
          <p:cNvSpPr txBox="1">
            <a:spLocks noChangeArrowheads="1"/>
          </p:cNvSpPr>
          <p:nvPr/>
        </p:nvSpPr>
        <p:spPr bwMode="auto">
          <a:xfrm>
            <a:off x="6877050" y="2276475"/>
            <a:ext cx="8715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0000FF"/>
                </a:solidFill>
              </a:rPr>
              <a:t>8163</a:t>
            </a:r>
          </a:p>
          <a:p>
            <a:r>
              <a:rPr lang="ru-RU" sz="2400" b="1" i="1">
                <a:solidFill>
                  <a:srgbClr val="0000FF"/>
                </a:solidFill>
              </a:rPr>
              <a:t>  284</a:t>
            </a:r>
          </a:p>
          <a:p>
            <a:r>
              <a:rPr lang="ru-RU" sz="2400" b="1" i="1">
                <a:solidFill>
                  <a:srgbClr val="0000FF"/>
                </a:solidFill>
              </a:rPr>
              <a:t>7879</a:t>
            </a:r>
          </a:p>
        </p:txBody>
      </p:sp>
      <p:sp>
        <p:nvSpPr>
          <p:cNvPr id="34839" name="Line 38"/>
          <p:cNvSpPr>
            <a:spLocks noChangeShapeType="1"/>
          </p:cNvSpPr>
          <p:nvPr/>
        </p:nvSpPr>
        <p:spPr bwMode="auto">
          <a:xfrm>
            <a:off x="6732588" y="3068638"/>
            <a:ext cx="1223962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40" name="Line 40"/>
          <p:cNvSpPr>
            <a:spLocks noChangeShapeType="1"/>
          </p:cNvSpPr>
          <p:nvPr/>
        </p:nvSpPr>
        <p:spPr bwMode="auto">
          <a:xfrm>
            <a:off x="6732588" y="2708275"/>
            <a:ext cx="2159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41" name="Text Box 41"/>
          <p:cNvSpPr txBox="1">
            <a:spLocks noChangeArrowheads="1"/>
          </p:cNvSpPr>
          <p:nvPr/>
        </p:nvSpPr>
        <p:spPr bwMode="auto">
          <a:xfrm>
            <a:off x="4500563" y="2714625"/>
            <a:ext cx="1223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00FF"/>
                </a:solidFill>
              </a:rPr>
              <a:t>284</a:t>
            </a:r>
          </a:p>
        </p:txBody>
      </p:sp>
      <p:sp>
        <p:nvSpPr>
          <p:cNvPr id="34842" name="Text Box 42"/>
          <p:cNvSpPr txBox="1">
            <a:spLocks noChangeArrowheads="1"/>
          </p:cNvSpPr>
          <p:nvPr/>
        </p:nvSpPr>
        <p:spPr bwMode="auto">
          <a:xfrm>
            <a:off x="642938" y="2428875"/>
            <a:ext cx="5762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4D42DC"/>
                </a:solidFill>
              </a:rPr>
              <a:t>1)</a:t>
            </a:r>
          </a:p>
        </p:txBody>
      </p:sp>
      <p:sp>
        <p:nvSpPr>
          <p:cNvPr id="34843" name="Text Box 43"/>
          <p:cNvSpPr txBox="1">
            <a:spLocks noChangeArrowheads="1"/>
          </p:cNvSpPr>
          <p:nvPr/>
        </p:nvSpPr>
        <p:spPr bwMode="auto">
          <a:xfrm>
            <a:off x="2928938" y="2420938"/>
            <a:ext cx="688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4D42DC"/>
                </a:solidFill>
              </a:rPr>
              <a:t>2)</a:t>
            </a:r>
          </a:p>
        </p:txBody>
      </p:sp>
      <p:sp>
        <p:nvSpPr>
          <p:cNvPr id="34844" name="Text Box 44"/>
          <p:cNvSpPr txBox="1">
            <a:spLocks noChangeArrowheads="1"/>
          </p:cNvSpPr>
          <p:nvPr/>
        </p:nvSpPr>
        <p:spPr bwMode="auto">
          <a:xfrm>
            <a:off x="6072188" y="2420938"/>
            <a:ext cx="712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4D42DC"/>
                </a:solidFill>
              </a:rPr>
              <a:t>3)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157163" y="1543050"/>
            <a:ext cx="883126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27652" name="Group 4"/>
          <p:cNvGraphicFramePr>
            <a:graphicFrameLocks noGrp="1"/>
          </p:cNvGraphicFramePr>
          <p:nvPr/>
        </p:nvGraphicFramePr>
        <p:xfrm>
          <a:off x="157163" y="2924175"/>
          <a:ext cx="3190875" cy="1009650"/>
        </p:xfrm>
        <a:graphic>
          <a:graphicData uri="http://schemas.openxmlformats.org/drawingml/2006/table">
            <a:tbl>
              <a:tblPr/>
              <a:tblGrid>
                <a:gridCol w="3190875"/>
              </a:tblGrid>
              <a:tr h="1009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44" name="Rectangle 10"/>
          <p:cNvSpPr>
            <a:spLocks noChangeArrowheads="1"/>
          </p:cNvSpPr>
          <p:nvPr/>
        </p:nvSpPr>
        <p:spPr bwMode="auto">
          <a:xfrm>
            <a:off x="157163" y="2079625"/>
            <a:ext cx="1841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>
                <a:latin typeface="Times New Roman" pitchFamily="18" charset="0"/>
              </a:rPr>
              <a:t/>
            </a:r>
            <a:br>
              <a:rPr lang="en-US" sz="2400">
                <a:latin typeface="Times New Roman" pitchFamily="18" charset="0"/>
              </a:rPr>
            </a:br>
            <a:endParaRPr lang="en-US" sz="2400">
              <a:latin typeface="Times New Roman" pitchFamily="18" charset="0"/>
            </a:endParaRPr>
          </a:p>
          <a:p>
            <a:pPr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35845" name="Text Box 12"/>
          <p:cNvSpPr txBox="1">
            <a:spLocks noChangeArrowheads="1"/>
          </p:cNvSpPr>
          <p:nvPr/>
        </p:nvSpPr>
        <p:spPr bwMode="auto">
          <a:xfrm>
            <a:off x="1214438" y="333375"/>
            <a:ext cx="7000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4D42DC"/>
                </a:solidFill>
              </a:rPr>
              <a:t>Образец решения задания </a:t>
            </a:r>
            <a:r>
              <a:rPr lang="ru-RU" sz="3600" b="1" i="1">
                <a:solidFill>
                  <a:srgbClr val="FF0000"/>
                </a:solidFill>
                <a:latin typeface="Arial Black" pitchFamily="34" charset="0"/>
              </a:rPr>
              <a:t>Г</a:t>
            </a:r>
          </a:p>
        </p:txBody>
      </p:sp>
      <p:sp>
        <p:nvSpPr>
          <p:cNvPr id="35846" name="Text Box 13"/>
          <p:cNvSpPr txBox="1">
            <a:spLocks noChangeArrowheads="1"/>
          </p:cNvSpPr>
          <p:nvPr/>
        </p:nvSpPr>
        <p:spPr bwMode="auto">
          <a:xfrm>
            <a:off x="1527175" y="1125538"/>
            <a:ext cx="43259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00FF"/>
                </a:solidFill>
              </a:rPr>
              <a:t>2 х Х = 10000 – 614</a:t>
            </a:r>
          </a:p>
          <a:p>
            <a:r>
              <a:rPr lang="ru-RU" sz="2400" b="1" i="1">
                <a:solidFill>
                  <a:srgbClr val="0000FF"/>
                </a:solidFill>
              </a:rPr>
              <a:t>2 х Х = 9386</a:t>
            </a:r>
          </a:p>
          <a:p>
            <a:r>
              <a:rPr lang="ru-RU" sz="2400" b="1" i="1">
                <a:solidFill>
                  <a:srgbClr val="0000FF"/>
                </a:solidFill>
              </a:rPr>
              <a:t>Х = 9386 : 2</a:t>
            </a:r>
          </a:p>
          <a:p>
            <a:r>
              <a:rPr lang="ru-RU" sz="2400" b="1" i="1">
                <a:solidFill>
                  <a:srgbClr val="0000FF"/>
                </a:solidFill>
              </a:rPr>
              <a:t>Х = 4693</a:t>
            </a:r>
          </a:p>
          <a:p>
            <a:r>
              <a:rPr lang="ru-RU" sz="2400" b="1" i="1">
                <a:solidFill>
                  <a:srgbClr val="0000FF"/>
                </a:solidFill>
              </a:rPr>
              <a:t>2 х 4693 = 10000 – 614</a:t>
            </a:r>
          </a:p>
          <a:p>
            <a:r>
              <a:rPr lang="ru-RU" sz="2400" b="1" i="1">
                <a:solidFill>
                  <a:srgbClr val="0000FF"/>
                </a:solidFill>
              </a:rPr>
              <a:t>      9386 = 9386</a:t>
            </a:r>
          </a:p>
        </p:txBody>
      </p:sp>
      <p:sp>
        <p:nvSpPr>
          <p:cNvPr id="35847" name="Line 14"/>
          <p:cNvSpPr>
            <a:spLocks noChangeShapeType="1"/>
          </p:cNvSpPr>
          <p:nvPr/>
        </p:nvSpPr>
        <p:spPr bwMode="auto">
          <a:xfrm>
            <a:off x="1547813" y="2997200"/>
            <a:ext cx="4319587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48" name="Text Box 15"/>
          <p:cNvSpPr txBox="1">
            <a:spLocks noChangeArrowheads="1"/>
          </p:cNvSpPr>
          <p:nvPr/>
        </p:nvSpPr>
        <p:spPr bwMode="auto">
          <a:xfrm>
            <a:off x="1311275" y="3500438"/>
            <a:ext cx="12715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00FF"/>
                </a:solidFill>
              </a:rPr>
              <a:t>10000</a:t>
            </a:r>
          </a:p>
          <a:p>
            <a:r>
              <a:rPr lang="ru-RU" sz="2400" b="1" i="1">
                <a:solidFill>
                  <a:srgbClr val="0000FF"/>
                </a:solidFill>
              </a:rPr>
              <a:t>    614</a:t>
            </a:r>
          </a:p>
          <a:p>
            <a:r>
              <a:rPr lang="ru-RU" sz="2400" b="1" i="1">
                <a:solidFill>
                  <a:srgbClr val="0000FF"/>
                </a:solidFill>
              </a:rPr>
              <a:t>  9386</a:t>
            </a:r>
          </a:p>
        </p:txBody>
      </p:sp>
      <p:sp>
        <p:nvSpPr>
          <p:cNvPr id="35849" name="Line 16"/>
          <p:cNvSpPr>
            <a:spLocks noChangeShapeType="1"/>
          </p:cNvSpPr>
          <p:nvPr/>
        </p:nvSpPr>
        <p:spPr bwMode="auto">
          <a:xfrm>
            <a:off x="1331913" y="4292600"/>
            <a:ext cx="1368425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50" name="Line 19"/>
          <p:cNvSpPr>
            <a:spLocks noChangeShapeType="1"/>
          </p:cNvSpPr>
          <p:nvPr/>
        </p:nvSpPr>
        <p:spPr bwMode="auto">
          <a:xfrm>
            <a:off x="1214438" y="3857625"/>
            <a:ext cx="2159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51" name="Text Box 20"/>
          <p:cNvSpPr txBox="1">
            <a:spLocks noChangeArrowheads="1"/>
          </p:cNvSpPr>
          <p:nvPr/>
        </p:nvSpPr>
        <p:spPr bwMode="auto">
          <a:xfrm>
            <a:off x="3903663" y="3429000"/>
            <a:ext cx="1481137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lain" startAt="9386"/>
            </a:pPr>
            <a:r>
              <a:rPr lang="ru-RU" sz="2400" b="1" i="1">
                <a:solidFill>
                  <a:srgbClr val="0000FF"/>
                </a:solidFill>
              </a:rPr>
              <a:t>  2</a:t>
            </a:r>
          </a:p>
          <a:p>
            <a:pPr marL="342900" indent="-342900"/>
            <a:r>
              <a:rPr lang="ru-RU" sz="2400" b="1" i="1">
                <a:solidFill>
                  <a:srgbClr val="0000FF"/>
                </a:solidFill>
              </a:rPr>
              <a:t>8</a:t>
            </a:r>
          </a:p>
          <a:p>
            <a:pPr marL="342900" indent="-342900"/>
            <a:r>
              <a:rPr lang="ru-RU" sz="2400" b="1" i="1">
                <a:solidFill>
                  <a:srgbClr val="0000FF"/>
                </a:solidFill>
              </a:rPr>
              <a:t>13</a:t>
            </a:r>
          </a:p>
          <a:p>
            <a:pPr marL="342900" indent="-342900"/>
            <a:r>
              <a:rPr lang="ru-RU" sz="2400" b="1" i="1">
                <a:solidFill>
                  <a:srgbClr val="0000FF"/>
                </a:solidFill>
              </a:rPr>
              <a:t>12</a:t>
            </a:r>
          </a:p>
          <a:p>
            <a:pPr marL="342900" indent="-342900"/>
            <a:r>
              <a:rPr lang="ru-RU" sz="2400" b="1" i="1">
                <a:solidFill>
                  <a:srgbClr val="0000FF"/>
                </a:solidFill>
              </a:rPr>
              <a:t>  18</a:t>
            </a:r>
          </a:p>
          <a:p>
            <a:pPr marL="342900" indent="-342900"/>
            <a:r>
              <a:rPr lang="ru-RU" sz="2400" b="1" i="1">
                <a:solidFill>
                  <a:srgbClr val="0000FF"/>
                </a:solidFill>
              </a:rPr>
              <a:t>  18</a:t>
            </a:r>
          </a:p>
          <a:p>
            <a:pPr marL="342900" indent="-342900"/>
            <a:r>
              <a:rPr lang="ru-RU" sz="2400" b="1" i="1">
                <a:solidFill>
                  <a:srgbClr val="0000FF"/>
                </a:solidFill>
              </a:rPr>
              <a:t>      6</a:t>
            </a:r>
          </a:p>
          <a:p>
            <a:pPr marL="342900" indent="-342900"/>
            <a:r>
              <a:rPr lang="ru-RU" sz="2400" b="1" i="1">
                <a:solidFill>
                  <a:srgbClr val="0000FF"/>
                </a:solidFill>
              </a:rPr>
              <a:t>      6</a:t>
            </a:r>
          </a:p>
          <a:p>
            <a:pPr marL="342900" indent="-342900"/>
            <a:r>
              <a:rPr lang="ru-RU" sz="2400" b="1" i="1">
                <a:solidFill>
                  <a:srgbClr val="0000FF"/>
                </a:solidFill>
              </a:rPr>
              <a:t>      0</a:t>
            </a:r>
          </a:p>
          <a:p>
            <a:pPr marL="342900" indent="-342900"/>
            <a:endParaRPr lang="ru-RU" sz="2400" b="1" i="1">
              <a:solidFill>
                <a:schemeClr val="accent1"/>
              </a:solidFill>
            </a:endParaRPr>
          </a:p>
        </p:txBody>
      </p:sp>
      <p:sp>
        <p:nvSpPr>
          <p:cNvPr id="35852" name="Line 21"/>
          <p:cNvSpPr>
            <a:spLocks noChangeShapeType="1"/>
          </p:cNvSpPr>
          <p:nvPr/>
        </p:nvSpPr>
        <p:spPr bwMode="auto">
          <a:xfrm>
            <a:off x="3924300" y="4221163"/>
            <a:ext cx="719138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53" name="Line 23"/>
          <p:cNvSpPr>
            <a:spLocks noChangeShapeType="1"/>
          </p:cNvSpPr>
          <p:nvPr/>
        </p:nvSpPr>
        <p:spPr bwMode="auto">
          <a:xfrm>
            <a:off x="3995738" y="4941888"/>
            <a:ext cx="792162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54" name="Line 24"/>
          <p:cNvSpPr>
            <a:spLocks noChangeShapeType="1"/>
          </p:cNvSpPr>
          <p:nvPr/>
        </p:nvSpPr>
        <p:spPr bwMode="auto">
          <a:xfrm>
            <a:off x="4211638" y="5661025"/>
            <a:ext cx="792162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55" name="Line 25"/>
          <p:cNvSpPr>
            <a:spLocks noChangeShapeType="1"/>
          </p:cNvSpPr>
          <p:nvPr/>
        </p:nvSpPr>
        <p:spPr bwMode="auto">
          <a:xfrm>
            <a:off x="4427538" y="6381750"/>
            <a:ext cx="720725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56" name="Line 26"/>
          <p:cNvSpPr>
            <a:spLocks noChangeShapeType="1"/>
          </p:cNvSpPr>
          <p:nvPr/>
        </p:nvSpPr>
        <p:spPr bwMode="auto">
          <a:xfrm>
            <a:off x="4786313" y="3500438"/>
            <a:ext cx="0" cy="649287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57" name="Line 27"/>
          <p:cNvSpPr>
            <a:spLocks noChangeShapeType="1"/>
          </p:cNvSpPr>
          <p:nvPr/>
        </p:nvSpPr>
        <p:spPr bwMode="auto">
          <a:xfrm>
            <a:off x="4714875" y="3857625"/>
            <a:ext cx="1008063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58" name="Line 28"/>
          <p:cNvSpPr>
            <a:spLocks noChangeShapeType="1"/>
          </p:cNvSpPr>
          <p:nvPr/>
        </p:nvSpPr>
        <p:spPr bwMode="auto">
          <a:xfrm>
            <a:off x="3786188" y="3786188"/>
            <a:ext cx="2159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59" name="Line 29"/>
          <p:cNvSpPr>
            <a:spLocks noChangeShapeType="1"/>
          </p:cNvSpPr>
          <p:nvPr/>
        </p:nvSpPr>
        <p:spPr bwMode="auto">
          <a:xfrm>
            <a:off x="3779838" y="4581525"/>
            <a:ext cx="144462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60" name="Line 30"/>
          <p:cNvSpPr>
            <a:spLocks noChangeShapeType="1"/>
          </p:cNvSpPr>
          <p:nvPr/>
        </p:nvSpPr>
        <p:spPr bwMode="auto">
          <a:xfrm>
            <a:off x="3924300" y="5300663"/>
            <a:ext cx="2159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61" name="Line 31"/>
          <p:cNvSpPr>
            <a:spLocks noChangeShapeType="1"/>
          </p:cNvSpPr>
          <p:nvPr/>
        </p:nvSpPr>
        <p:spPr bwMode="auto">
          <a:xfrm>
            <a:off x="4214813" y="5929313"/>
            <a:ext cx="2159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62" name="Text Box 33"/>
          <p:cNvSpPr txBox="1">
            <a:spLocks noChangeArrowheads="1"/>
          </p:cNvSpPr>
          <p:nvPr/>
        </p:nvSpPr>
        <p:spPr bwMode="auto">
          <a:xfrm>
            <a:off x="4857750" y="3857625"/>
            <a:ext cx="1054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00FF"/>
                </a:solidFill>
              </a:rPr>
              <a:t>4693</a:t>
            </a:r>
          </a:p>
        </p:txBody>
      </p:sp>
      <p:sp>
        <p:nvSpPr>
          <p:cNvPr id="35863" name="Text Box 34"/>
          <p:cNvSpPr txBox="1">
            <a:spLocks noChangeArrowheads="1"/>
          </p:cNvSpPr>
          <p:nvPr/>
        </p:nvSpPr>
        <p:spPr bwMode="auto">
          <a:xfrm>
            <a:off x="7092950" y="3367088"/>
            <a:ext cx="1177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00FF"/>
                </a:solidFill>
              </a:rPr>
              <a:t>4693</a:t>
            </a:r>
          </a:p>
          <a:p>
            <a:r>
              <a:rPr lang="ru-RU" sz="2400" b="1" i="1">
                <a:solidFill>
                  <a:srgbClr val="0000FF"/>
                </a:solidFill>
              </a:rPr>
              <a:t>      2</a:t>
            </a:r>
          </a:p>
          <a:p>
            <a:r>
              <a:rPr lang="ru-RU" sz="2400" b="1" i="1">
                <a:solidFill>
                  <a:srgbClr val="0000FF"/>
                </a:solidFill>
              </a:rPr>
              <a:t>9386</a:t>
            </a:r>
          </a:p>
        </p:txBody>
      </p:sp>
      <p:sp>
        <p:nvSpPr>
          <p:cNvPr id="35864" name="Line 35"/>
          <p:cNvSpPr>
            <a:spLocks noChangeShapeType="1"/>
          </p:cNvSpPr>
          <p:nvPr/>
        </p:nvSpPr>
        <p:spPr bwMode="auto">
          <a:xfrm>
            <a:off x="7235825" y="4149725"/>
            <a:ext cx="1152525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65" name="Text Box 36"/>
          <p:cNvSpPr txBox="1">
            <a:spLocks noChangeArrowheads="1"/>
          </p:cNvSpPr>
          <p:nvPr/>
        </p:nvSpPr>
        <p:spPr bwMode="auto">
          <a:xfrm>
            <a:off x="950913" y="3516313"/>
            <a:ext cx="390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1)</a:t>
            </a:r>
          </a:p>
        </p:txBody>
      </p:sp>
      <p:sp>
        <p:nvSpPr>
          <p:cNvPr id="35866" name="Text Box 37"/>
          <p:cNvSpPr txBox="1">
            <a:spLocks noChangeArrowheads="1"/>
          </p:cNvSpPr>
          <p:nvPr/>
        </p:nvSpPr>
        <p:spPr bwMode="auto">
          <a:xfrm>
            <a:off x="3327400" y="3516313"/>
            <a:ext cx="458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2)</a:t>
            </a:r>
          </a:p>
        </p:txBody>
      </p:sp>
      <p:sp>
        <p:nvSpPr>
          <p:cNvPr id="35867" name="Text Box 38"/>
          <p:cNvSpPr txBox="1">
            <a:spLocks noChangeArrowheads="1"/>
          </p:cNvSpPr>
          <p:nvPr/>
        </p:nvSpPr>
        <p:spPr bwMode="auto">
          <a:xfrm>
            <a:off x="6500813" y="3357563"/>
            <a:ext cx="557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3)</a:t>
            </a:r>
          </a:p>
        </p:txBody>
      </p:sp>
      <p:sp>
        <p:nvSpPr>
          <p:cNvPr id="35868" name="Text Box 26"/>
          <p:cNvSpPr txBox="1">
            <a:spLocks noChangeArrowheads="1"/>
          </p:cNvSpPr>
          <p:nvPr/>
        </p:nvSpPr>
        <p:spPr bwMode="auto">
          <a:xfrm>
            <a:off x="6786563" y="3571875"/>
            <a:ext cx="47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FF"/>
                </a:solidFill>
              </a:rPr>
              <a:t>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42938" y="714375"/>
            <a:ext cx="7572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 b="1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76:2  48:2  62:2  90:2  34:2</a:t>
            </a:r>
            <a:endParaRPr lang="ru-RU" sz="400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642938" y="2000250"/>
            <a:ext cx="928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Arial Black" pitchFamily="34" charset="0"/>
              </a:rPr>
              <a:t>17</a:t>
            </a:r>
            <a:endParaRPr lang="ru-RU" sz="4000">
              <a:latin typeface="Arial Black" pitchFamily="34" charset="0"/>
            </a:endParaRPr>
          </a:p>
        </p:txBody>
      </p: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1643063" y="2000250"/>
            <a:ext cx="928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Arial Black" pitchFamily="34" charset="0"/>
              </a:rPr>
              <a:t>24</a:t>
            </a:r>
            <a:endParaRPr lang="ru-RU" sz="4000">
              <a:latin typeface="Arial Black" pitchFamily="34" charset="0"/>
            </a:endParaRPr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2714625" y="2000250"/>
            <a:ext cx="114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/>
              <a:t> </a:t>
            </a:r>
            <a:r>
              <a:rPr lang="ru-RU" sz="4000" b="1">
                <a:latin typeface="Arial Black" pitchFamily="34" charset="0"/>
              </a:rPr>
              <a:t>31</a:t>
            </a:r>
            <a:r>
              <a:rPr lang="ru-RU" sz="4000" b="1"/>
              <a:t> </a:t>
            </a:r>
            <a:endParaRPr lang="ru-RU" sz="4000">
              <a:latin typeface="Arial Black" pitchFamily="34" charset="0"/>
            </a:endParaRPr>
          </a:p>
        </p:txBody>
      </p: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3857625" y="2000250"/>
            <a:ext cx="928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Arial Black" pitchFamily="34" charset="0"/>
              </a:rPr>
              <a:t>38</a:t>
            </a:r>
            <a:endParaRPr lang="ru-RU" sz="4000">
              <a:latin typeface="Arial Black" pitchFamily="34" charset="0"/>
            </a:endParaRPr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4929188" y="2000250"/>
            <a:ext cx="928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Arial Black" pitchFamily="34" charset="0"/>
              </a:rPr>
              <a:t>45</a:t>
            </a:r>
            <a:endParaRPr lang="ru-RU" sz="4000">
              <a:latin typeface="Arial Black" pitchFamily="34" charset="0"/>
            </a:endParaRPr>
          </a:p>
        </p:txBody>
      </p: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6215063" y="2000250"/>
            <a:ext cx="928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Arial Black" pitchFamily="34" charset="0"/>
              </a:rPr>
              <a:t>52</a:t>
            </a:r>
            <a:endParaRPr lang="ru-RU" sz="4000">
              <a:latin typeface="Arial Black" pitchFamily="34" charset="0"/>
            </a:endParaRPr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7358063" y="2000250"/>
            <a:ext cx="928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Arial Black" pitchFamily="34" charset="0"/>
              </a:rPr>
              <a:t>59</a:t>
            </a:r>
            <a:endParaRPr lang="ru-RU" sz="4000">
              <a:latin typeface="Arial Black" pitchFamily="34" charset="0"/>
            </a:endParaRPr>
          </a:p>
        </p:txBody>
      </p:sp>
      <p:sp>
        <p:nvSpPr>
          <p:cNvPr id="33" name="WordArt 9"/>
          <p:cNvSpPr>
            <a:spLocks noChangeArrowheads="1" noChangeShapeType="1" noTextEdit="1"/>
          </p:cNvSpPr>
          <p:nvPr/>
        </p:nvSpPr>
        <p:spPr bwMode="auto">
          <a:xfrm>
            <a:off x="714375" y="3143250"/>
            <a:ext cx="1071563" cy="2000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7</a:t>
            </a:r>
          </a:p>
        </p:txBody>
      </p:sp>
      <p:sp>
        <p:nvSpPr>
          <p:cNvPr id="34" name="WordArt 10"/>
          <p:cNvSpPr>
            <a:spLocks noChangeArrowheads="1" noChangeShapeType="1" noTextEdit="1"/>
          </p:cNvSpPr>
          <p:nvPr/>
        </p:nvSpPr>
        <p:spPr bwMode="auto">
          <a:xfrm>
            <a:off x="2643188" y="3214688"/>
            <a:ext cx="3890962" cy="13700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чудес</a:t>
            </a:r>
          </a:p>
        </p:txBody>
      </p:sp>
      <p:sp>
        <p:nvSpPr>
          <p:cNvPr id="35" name="WordArt 11"/>
          <p:cNvSpPr>
            <a:spLocks noChangeArrowheads="1" noChangeShapeType="1" noTextEdit="1"/>
          </p:cNvSpPr>
          <p:nvPr/>
        </p:nvSpPr>
        <p:spPr bwMode="auto">
          <a:xfrm>
            <a:off x="5429250" y="4929188"/>
            <a:ext cx="3144838" cy="1298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света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 animBg="1"/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9525" y="493713"/>
            <a:ext cx="6657975" cy="4657725"/>
          </a:xfrm>
          <a:prstGeom prst="rect">
            <a:avLst/>
          </a:prstGeom>
          <a:noFill/>
        </p:spPr>
      </p:pic>
      <p:pic>
        <p:nvPicPr>
          <p:cNvPr id="5" name="TextBox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3475" y="5241925"/>
            <a:ext cx="7199313" cy="125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5" descr="maja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500063"/>
            <a:ext cx="3286125" cy="45720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TextBox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3900" y="5310188"/>
            <a:ext cx="5297488" cy="882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Рисунок 1" descr="DSC0003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0" y="11113"/>
            <a:ext cx="999331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7238" y="1989138"/>
            <a:ext cx="266541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3" y="1474788"/>
            <a:ext cx="9564688" cy="22621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rgbClr val="0000FF"/>
                </a:solidFill>
                <a:latin typeface="Arial Black" pitchFamily="34" charset="0"/>
              </a:rPr>
              <a:t>Домашнее</a:t>
            </a:r>
            <a:r>
              <a:rPr lang="ru-RU" smtClean="0">
                <a:solidFill>
                  <a:srgbClr val="0000FF"/>
                </a:solidFill>
                <a:latin typeface="Verdana" pitchFamily="34" charset="0"/>
              </a:rPr>
              <a:t> задание: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0"/>
            <a:ext cx="8229600" cy="31591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1800" smtClean="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000125" y="2214563"/>
            <a:ext cx="73882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1</a:t>
            </a:r>
            <a:r>
              <a:rPr lang="ru-RU" sz="3200" b="1">
                <a:solidFill>
                  <a:srgbClr val="FF0000"/>
                </a:solidFill>
                <a:latin typeface="Arial Black" pitchFamily="34" charset="0"/>
              </a:rPr>
              <a:t>. Тетрадь на печатной основе – </a:t>
            </a:r>
            <a:r>
              <a:rPr lang="ru-RU" sz="3200" b="1" u="sng">
                <a:solidFill>
                  <a:srgbClr val="FF0000"/>
                </a:solidFill>
                <a:latin typeface="Arial Black" pitchFamily="34" charset="0"/>
              </a:rPr>
              <a:t>стр.73 № 26, 28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000250" y="3714750"/>
            <a:ext cx="60721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Arial Black" pitchFamily="34" charset="0"/>
              </a:rPr>
              <a:t>2. Тетрадь на печатной основе – </a:t>
            </a:r>
            <a:r>
              <a:rPr lang="ru-RU" sz="3200" b="1" u="sng">
                <a:solidFill>
                  <a:srgbClr val="FF0000"/>
                </a:solidFill>
                <a:latin typeface="Arial Black" pitchFamily="34" charset="0"/>
              </a:rPr>
              <a:t>стр.73 № 27, 29</a:t>
            </a:r>
          </a:p>
        </p:txBody>
      </p:sp>
      <p:pic>
        <p:nvPicPr>
          <p:cNvPr id="39941" name="Рисунок 6" descr="pouc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4857750"/>
            <a:ext cx="2000250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Box 1"/>
          <p:cNvSpPr txBox="1">
            <a:spLocks noChangeArrowheads="1"/>
          </p:cNvSpPr>
          <p:nvPr/>
        </p:nvSpPr>
        <p:spPr bwMode="auto">
          <a:xfrm>
            <a:off x="0" y="1125538"/>
            <a:ext cx="91440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600">
                <a:solidFill>
                  <a:srgbClr val="FF0000"/>
                </a:solidFill>
              </a:rPr>
              <a:t>Спасибо за  хорошую работу</a:t>
            </a:r>
          </a:p>
        </p:txBody>
      </p:sp>
      <p:pic>
        <p:nvPicPr>
          <p:cNvPr id="40962" name="Рисунок 2" descr="pouc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4857750"/>
            <a:ext cx="2000250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4" descr="map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2786063"/>
            <a:ext cx="52863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Text Box 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325" y="493713"/>
            <a:ext cx="7832725" cy="2262187"/>
          </a:xfrm>
          <a:prstGeom prst="rect">
            <a:avLst/>
          </a:prstGeom>
          <a:noFill/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3357563"/>
            <a:ext cx="1643063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42900" y="274638"/>
            <a:ext cx="8229600" cy="1143000"/>
          </a:xfrm>
        </p:spPr>
        <p:txBody>
          <a:bodyPr/>
          <a:lstStyle/>
          <a:p>
            <a:pPr algn="ctr"/>
            <a:r>
              <a:rPr lang="ru-RU" sz="5400" smtClean="0">
                <a:solidFill>
                  <a:srgbClr val="C00000"/>
                </a:solidFill>
              </a:rPr>
              <a:t>Исправь ошибки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8688" y="1785938"/>
            <a:ext cx="23574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1 650 см =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3250" y="1785938"/>
            <a:ext cx="22145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1 м 65 см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86375" y="1785938"/>
            <a:ext cx="28575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16 м 50 см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7250" y="2714625"/>
            <a:ext cx="27146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4 ч 15 мин =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9000" y="2714625"/>
            <a:ext cx="21431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415 мин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00688" y="2786063"/>
            <a:ext cx="2286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255 мин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9000" y="3786188"/>
            <a:ext cx="27146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7 дм 5 см =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57875" y="3773488"/>
            <a:ext cx="1643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75 см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14688" y="4487863"/>
            <a:ext cx="13573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3 т =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57688" y="4487863"/>
            <a:ext cx="1857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300 кг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00750" y="4572000"/>
            <a:ext cx="2286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3 000 кг</a:t>
            </a:r>
          </a:p>
        </p:txBody>
      </p:sp>
      <p:pic>
        <p:nvPicPr>
          <p:cNvPr id="16" name="Рисунок 15" descr="760690699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3357563"/>
            <a:ext cx="2219325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U23_5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700" y="-12700"/>
            <a:ext cx="9156700" cy="687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C9E9C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8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1000125" y="2143125"/>
            <a:ext cx="73628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Arial Black" pitchFamily="34" charset="0"/>
              </a:rPr>
              <a:t>8571:3  7528:4   9386:2</a:t>
            </a:r>
            <a:endParaRPr lang="ru-RU" sz="4400">
              <a:latin typeface="Arial Black" pitchFamily="34" charset="0"/>
            </a:endParaRPr>
          </a:p>
        </p:txBody>
      </p:sp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1571625" y="571500"/>
            <a:ext cx="6111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>
                <a:solidFill>
                  <a:srgbClr val="C00000"/>
                </a:solidFill>
                <a:latin typeface="Arial Black" pitchFamily="34" charset="0"/>
              </a:rPr>
              <a:t>Работа в группах</a:t>
            </a:r>
            <a:endParaRPr lang="ru-RU" sz="480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000125" y="3571875"/>
            <a:ext cx="73628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0000FF"/>
                </a:solidFill>
                <a:latin typeface="Arial Black" pitchFamily="34" charset="0"/>
              </a:rPr>
              <a:t>2857      1882        4693</a:t>
            </a:r>
            <a:endParaRPr lang="ru-RU" sz="440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19460" name="Рисунок 4" descr="pouc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4786313"/>
            <a:ext cx="2000250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1000125" y="1357313"/>
            <a:ext cx="71437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Письменное  деление многозначного числа на однозначное</a:t>
            </a:r>
            <a:endParaRPr lang="ru-RU" sz="400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U23_5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5888" y="3492500"/>
            <a:ext cx="3998912" cy="274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 descr="m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0" y="706438"/>
            <a:ext cx="6731000" cy="4706937"/>
          </a:xfrm>
          <a:prstGeom prst="rect">
            <a:avLst/>
          </a:prstGeom>
          <a:noFill/>
        </p:spPr>
      </p:pic>
      <p:pic>
        <p:nvPicPr>
          <p:cNvPr id="29" name="TextBox 2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0813" y="5589588"/>
            <a:ext cx="6156325" cy="89058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85875" y="714375"/>
            <a:ext cx="7162800" cy="533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mtClean="0">
                <a:latin typeface="Arial Black" pitchFamily="34" charset="0"/>
              </a:rPr>
              <a:t>Письменные приемы деления:</a:t>
            </a:r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>
            <a:off x="2357438" y="1785938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 flipH="1">
            <a:off x="2357438" y="2500313"/>
            <a:ext cx="1674812" cy="22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1214438" y="1714500"/>
            <a:ext cx="322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6524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2428875" y="1785938"/>
            <a:ext cx="720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7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500313" y="2643188"/>
            <a:ext cx="3455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9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214438" y="2357438"/>
            <a:ext cx="1946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63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071813" y="2643188"/>
            <a:ext cx="27797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3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428750" y="2928938"/>
            <a:ext cx="2060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22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428750" y="3429000"/>
            <a:ext cx="936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21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1143000" y="3143250"/>
            <a:ext cx="1368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-</a:t>
            </a: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H="1" flipV="1">
            <a:off x="1071563" y="292893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 flipV="1">
            <a:off x="1428750" y="392906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1500188" y="3929063"/>
            <a:ext cx="21320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  14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357313" y="4143375"/>
            <a:ext cx="720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-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3571875" y="2643188"/>
            <a:ext cx="25638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2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1500188" y="4429125"/>
            <a:ext cx="1171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  14</a:t>
            </a: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>
            <a:off x="1571625" y="5000625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2428875" y="2643188"/>
            <a:ext cx="18716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/>
              <a:t>.   .  . </a:t>
            </a: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1785938" y="5000625"/>
            <a:ext cx="720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  0</a:t>
            </a: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857250" y="2071688"/>
            <a:ext cx="503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-</a:t>
            </a:r>
          </a:p>
        </p:txBody>
      </p:sp>
      <p:sp>
        <p:nvSpPr>
          <p:cNvPr id="35" name="Полилиния 34"/>
          <p:cNvSpPr/>
          <p:nvPr/>
        </p:nvSpPr>
        <p:spPr>
          <a:xfrm rot="10800000">
            <a:off x="1071563" y="1643063"/>
            <a:ext cx="785812" cy="285750"/>
          </a:xfrm>
          <a:custGeom>
            <a:avLst/>
            <a:gdLst>
              <a:gd name="connsiteX0" fmla="*/ 0 w 374754"/>
              <a:gd name="connsiteY0" fmla="*/ 59961 h 164892"/>
              <a:gd name="connsiteX1" fmla="*/ 119921 w 374754"/>
              <a:gd name="connsiteY1" fmla="*/ 164892 h 164892"/>
              <a:gd name="connsiteX2" fmla="*/ 299803 w 374754"/>
              <a:gd name="connsiteY2" fmla="*/ 59961 h 164892"/>
              <a:gd name="connsiteX3" fmla="*/ 344774 w 374754"/>
              <a:gd name="connsiteY3" fmla="*/ 14990 h 164892"/>
              <a:gd name="connsiteX4" fmla="*/ 344774 w 374754"/>
              <a:gd name="connsiteY4" fmla="*/ 14990 h 164892"/>
              <a:gd name="connsiteX5" fmla="*/ 374754 w 374754"/>
              <a:gd name="connsiteY5" fmla="*/ 0 h 16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754" h="164892">
                <a:moveTo>
                  <a:pt x="0" y="59961"/>
                </a:moveTo>
                <a:cubicBezTo>
                  <a:pt x="34977" y="112426"/>
                  <a:pt x="69954" y="164892"/>
                  <a:pt x="119921" y="164892"/>
                </a:cubicBezTo>
                <a:cubicBezTo>
                  <a:pt x="169888" y="164892"/>
                  <a:pt x="262328" y="84945"/>
                  <a:pt x="299803" y="59961"/>
                </a:cubicBezTo>
                <a:cubicBezTo>
                  <a:pt x="337278" y="34977"/>
                  <a:pt x="344774" y="14990"/>
                  <a:pt x="344774" y="14990"/>
                </a:cubicBezTo>
                <a:lnTo>
                  <a:pt x="344774" y="14990"/>
                </a:lnTo>
                <a:lnTo>
                  <a:pt x="374754" y="0"/>
                </a:lnTo>
              </a:path>
            </a:pathLst>
          </a:cu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551" name="Прямоугольник 53"/>
          <p:cNvSpPr>
            <a:spLocks noChangeArrowheads="1"/>
          </p:cNvSpPr>
          <p:nvPr/>
        </p:nvSpPr>
        <p:spPr bwMode="auto">
          <a:xfrm>
            <a:off x="5580063" y="2708275"/>
            <a:ext cx="3127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/>
              <a:t> </a:t>
            </a:r>
          </a:p>
        </p:txBody>
      </p:sp>
      <p:sp>
        <p:nvSpPr>
          <p:cNvPr id="22552" name="Прямоугольник 42"/>
          <p:cNvSpPr>
            <a:spLocks noChangeArrowheads="1"/>
          </p:cNvSpPr>
          <p:nvPr/>
        </p:nvSpPr>
        <p:spPr bwMode="auto">
          <a:xfrm>
            <a:off x="4500563" y="2500313"/>
            <a:ext cx="2786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  <a:latin typeface="Arial Black" pitchFamily="34" charset="0"/>
              </a:rPr>
              <a:t>6524 : 7</a:t>
            </a:r>
            <a:endParaRPr lang="ru-RU" sz="360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5" name="Рисунок 44" descr="pouc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4714875"/>
            <a:ext cx="2000250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4" name="Прямоугольник 26"/>
          <p:cNvSpPr>
            <a:spLocks noChangeArrowheads="1"/>
          </p:cNvSpPr>
          <p:nvPr/>
        </p:nvSpPr>
        <p:spPr bwMode="auto">
          <a:xfrm>
            <a:off x="4714875" y="3429000"/>
            <a:ext cx="2357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Arial Black" pitchFamily="34" charset="0"/>
              </a:rPr>
              <a:t>8571:3</a:t>
            </a:r>
            <a:endParaRPr lang="ru-RU" sz="3600"/>
          </a:p>
        </p:txBody>
      </p:sp>
      <p:sp>
        <p:nvSpPr>
          <p:cNvPr id="29" name="Полилиния 28"/>
          <p:cNvSpPr/>
          <p:nvPr/>
        </p:nvSpPr>
        <p:spPr>
          <a:xfrm rot="10800000">
            <a:off x="4929188" y="3357563"/>
            <a:ext cx="428625" cy="223837"/>
          </a:xfrm>
          <a:custGeom>
            <a:avLst/>
            <a:gdLst>
              <a:gd name="connsiteX0" fmla="*/ 0 w 374754"/>
              <a:gd name="connsiteY0" fmla="*/ 59961 h 164892"/>
              <a:gd name="connsiteX1" fmla="*/ 119921 w 374754"/>
              <a:gd name="connsiteY1" fmla="*/ 164892 h 164892"/>
              <a:gd name="connsiteX2" fmla="*/ 299803 w 374754"/>
              <a:gd name="connsiteY2" fmla="*/ 59961 h 164892"/>
              <a:gd name="connsiteX3" fmla="*/ 344774 w 374754"/>
              <a:gd name="connsiteY3" fmla="*/ 14990 h 164892"/>
              <a:gd name="connsiteX4" fmla="*/ 344774 w 374754"/>
              <a:gd name="connsiteY4" fmla="*/ 14990 h 164892"/>
              <a:gd name="connsiteX5" fmla="*/ 374754 w 374754"/>
              <a:gd name="connsiteY5" fmla="*/ 0 h 16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754" h="164892">
                <a:moveTo>
                  <a:pt x="0" y="59961"/>
                </a:moveTo>
                <a:cubicBezTo>
                  <a:pt x="34977" y="112426"/>
                  <a:pt x="69954" y="164892"/>
                  <a:pt x="119921" y="164892"/>
                </a:cubicBezTo>
                <a:cubicBezTo>
                  <a:pt x="169888" y="164892"/>
                  <a:pt x="262328" y="84945"/>
                  <a:pt x="299803" y="59961"/>
                </a:cubicBezTo>
                <a:cubicBezTo>
                  <a:pt x="337278" y="34977"/>
                  <a:pt x="344774" y="14990"/>
                  <a:pt x="344774" y="14990"/>
                </a:cubicBezTo>
                <a:lnTo>
                  <a:pt x="344774" y="14990"/>
                </a:lnTo>
                <a:lnTo>
                  <a:pt x="374754" y="0"/>
                </a:lnTo>
              </a:path>
            </a:pathLst>
          </a:cu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build="p"/>
      <p:bldP spid="58376" grpId="0" animBg="1"/>
      <p:bldP spid="58377" grpId="0" animBg="1"/>
      <p:bldP spid="58378" grpId="0"/>
      <p:bldP spid="58379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/>
      <p:bldP spid="22" grpId="0"/>
      <p:bldP spid="23" grpId="0"/>
      <p:bldP spid="24" grpId="0"/>
      <p:bldP spid="25" grpId="0" animBg="1"/>
      <p:bldP spid="28" grpId="0"/>
      <p:bldP spid="28" grpId="1"/>
      <p:bldP spid="30" grpId="0"/>
      <p:bldP spid="31" grpId="0"/>
      <p:bldP spid="35" grpId="0" animBg="1"/>
      <p:bldP spid="35" grpId="1" animBg="1"/>
      <p:bldP spid="29" grpId="0" animBg="1"/>
      <p:bldP spid="2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>
            <a:spLocks noChangeArrowheads="1"/>
          </p:cNvSpPr>
          <p:nvPr/>
        </p:nvSpPr>
        <p:spPr bwMode="auto">
          <a:xfrm rot="10800000">
            <a:off x="1714500" y="5572125"/>
            <a:ext cx="1571625" cy="928688"/>
          </a:xfrm>
          <a:prstGeom prst="rightArrow">
            <a:avLst>
              <a:gd name="adj1" fmla="val 50000"/>
              <a:gd name="adj2" fmla="val 50001"/>
            </a:avLst>
          </a:prstGeom>
          <a:gradFill rotWithShape="1">
            <a:gsLst>
              <a:gs pos="0">
                <a:srgbClr val="CCCCFF"/>
              </a:gs>
              <a:gs pos="9000">
                <a:srgbClr val="99CCFF"/>
              </a:gs>
              <a:gs pos="18000">
                <a:srgbClr val="9966FF"/>
              </a:gs>
              <a:gs pos="30500">
                <a:srgbClr val="CC99FF"/>
              </a:gs>
              <a:gs pos="41001">
                <a:srgbClr val="99CCFF"/>
              </a:gs>
              <a:gs pos="50000">
                <a:srgbClr val="CCCCFF"/>
              </a:gs>
              <a:gs pos="59000">
                <a:srgbClr val="99CCFF"/>
              </a:gs>
              <a:gs pos="69500">
                <a:srgbClr val="CC99FF"/>
              </a:gs>
              <a:gs pos="82000">
                <a:srgbClr val="9966FF"/>
              </a:gs>
              <a:gs pos="91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Стрелка вниз 4"/>
          <p:cNvSpPr>
            <a:spLocks noChangeArrowheads="1"/>
          </p:cNvSpPr>
          <p:nvPr/>
        </p:nvSpPr>
        <p:spPr bwMode="auto">
          <a:xfrm>
            <a:off x="7929563" y="3571875"/>
            <a:ext cx="928687" cy="1357313"/>
          </a:xfrm>
          <a:prstGeom prst="downArrow">
            <a:avLst>
              <a:gd name="adj1" fmla="val 50000"/>
              <a:gd name="adj2" fmla="val 49997"/>
            </a:avLst>
          </a:prstGeom>
          <a:gradFill rotWithShape="1">
            <a:gsLst>
              <a:gs pos="0">
                <a:srgbClr val="CCCCFF"/>
              </a:gs>
              <a:gs pos="9000">
                <a:srgbClr val="99CCFF"/>
              </a:gs>
              <a:gs pos="18000">
                <a:srgbClr val="9966FF"/>
              </a:gs>
              <a:gs pos="30500">
                <a:srgbClr val="CC99FF"/>
              </a:gs>
              <a:gs pos="41001">
                <a:srgbClr val="99CCFF"/>
              </a:gs>
              <a:gs pos="50000">
                <a:srgbClr val="CCCCFF"/>
              </a:gs>
              <a:gs pos="59000">
                <a:srgbClr val="99CCFF"/>
              </a:gs>
              <a:gs pos="69500">
                <a:srgbClr val="CC99FF"/>
              </a:gs>
              <a:gs pos="82000">
                <a:srgbClr val="9966FF"/>
              </a:gs>
              <a:gs pos="91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Стрелка вправо 5"/>
          <p:cNvSpPr>
            <a:spLocks noChangeArrowheads="1"/>
          </p:cNvSpPr>
          <p:nvPr/>
        </p:nvSpPr>
        <p:spPr bwMode="auto">
          <a:xfrm>
            <a:off x="2928938" y="357188"/>
            <a:ext cx="1500187" cy="785812"/>
          </a:xfrm>
          <a:prstGeom prst="rightArrow">
            <a:avLst>
              <a:gd name="adj1" fmla="val 50000"/>
              <a:gd name="adj2" fmla="val 49999"/>
            </a:avLst>
          </a:prstGeom>
          <a:gradFill rotWithShape="1">
            <a:gsLst>
              <a:gs pos="0">
                <a:srgbClr val="CCCCFF"/>
              </a:gs>
              <a:gs pos="9000">
                <a:srgbClr val="99CCFF"/>
              </a:gs>
              <a:gs pos="18000">
                <a:srgbClr val="9966FF"/>
              </a:gs>
              <a:gs pos="30500">
                <a:srgbClr val="CC99FF"/>
              </a:gs>
              <a:gs pos="41001">
                <a:srgbClr val="99CCFF"/>
              </a:gs>
              <a:gs pos="50000">
                <a:srgbClr val="CCCCFF"/>
              </a:gs>
              <a:gs pos="59000">
                <a:srgbClr val="99CCFF"/>
              </a:gs>
              <a:gs pos="69500">
                <a:srgbClr val="CC99FF"/>
              </a:gs>
              <a:gs pos="82000">
                <a:srgbClr val="9966FF"/>
              </a:gs>
              <a:gs pos="91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Стрелка вправо 9"/>
          <p:cNvSpPr>
            <a:spLocks noChangeArrowheads="1"/>
          </p:cNvSpPr>
          <p:nvPr/>
        </p:nvSpPr>
        <p:spPr bwMode="auto">
          <a:xfrm rot="10800000">
            <a:off x="3643313" y="5572125"/>
            <a:ext cx="1500187" cy="857250"/>
          </a:xfrm>
          <a:prstGeom prst="rightArrow">
            <a:avLst>
              <a:gd name="adj1" fmla="val 50000"/>
              <a:gd name="adj2" fmla="val 49997"/>
            </a:avLst>
          </a:prstGeom>
          <a:gradFill rotWithShape="1">
            <a:gsLst>
              <a:gs pos="0">
                <a:srgbClr val="CCCCFF"/>
              </a:gs>
              <a:gs pos="9000">
                <a:srgbClr val="99CCFF"/>
              </a:gs>
              <a:gs pos="18000">
                <a:srgbClr val="9966FF"/>
              </a:gs>
              <a:gs pos="30500">
                <a:srgbClr val="CC99FF"/>
              </a:gs>
              <a:gs pos="41001">
                <a:srgbClr val="99CCFF"/>
              </a:gs>
              <a:gs pos="50000">
                <a:srgbClr val="CCCCFF"/>
              </a:gs>
              <a:gs pos="59000">
                <a:srgbClr val="99CCFF"/>
              </a:gs>
              <a:gs pos="69500">
                <a:srgbClr val="CC99FF"/>
              </a:gs>
              <a:gs pos="82000">
                <a:srgbClr val="9966FF"/>
              </a:gs>
              <a:gs pos="91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Стрелка вправо 11"/>
          <p:cNvSpPr>
            <a:spLocks noChangeArrowheads="1"/>
          </p:cNvSpPr>
          <p:nvPr/>
        </p:nvSpPr>
        <p:spPr bwMode="auto">
          <a:xfrm>
            <a:off x="4857750" y="285750"/>
            <a:ext cx="1500188" cy="857250"/>
          </a:xfrm>
          <a:prstGeom prst="rightArrow">
            <a:avLst>
              <a:gd name="adj1" fmla="val 50000"/>
              <a:gd name="adj2" fmla="val 49997"/>
            </a:avLst>
          </a:prstGeom>
          <a:gradFill rotWithShape="1">
            <a:gsLst>
              <a:gs pos="0">
                <a:srgbClr val="CCCCFF"/>
              </a:gs>
              <a:gs pos="9000">
                <a:srgbClr val="99CCFF"/>
              </a:gs>
              <a:gs pos="18000">
                <a:srgbClr val="9966FF"/>
              </a:gs>
              <a:gs pos="30500">
                <a:srgbClr val="CC99FF"/>
              </a:gs>
              <a:gs pos="41001">
                <a:srgbClr val="99CCFF"/>
              </a:gs>
              <a:gs pos="50000">
                <a:srgbClr val="CCCCFF"/>
              </a:gs>
              <a:gs pos="59000">
                <a:srgbClr val="99CCFF"/>
              </a:gs>
              <a:gs pos="69500">
                <a:srgbClr val="CC99FF"/>
              </a:gs>
              <a:gs pos="82000">
                <a:srgbClr val="9966FF"/>
              </a:gs>
              <a:gs pos="91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Стрелка вправо 12"/>
          <p:cNvSpPr>
            <a:spLocks noChangeArrowheads="1"/>
          </p:cNvSpPr>
          <p:nvPr/>
        </p:nvSpPr>
        <p:spPr bwMode="auto">
          <a:xfrm>
            <a:off x="900113" y="333375"/>
            <a:ext cx="1500187" cy="785813"/>
          </a:xfrm>
          <a:prstGeom prst="rightArrow">
            <a:avLst>
              <a:gd name="adj1" fmla="val 50000"/>
              <a:gd name="adj2" fmla="val 49999"/>
            </a:avLst>
          </a:prstGeom>
          <a:gradFill rotWithShape="1">
            <a:gsLst>
              <a:gs pos="0">
                <a:srgbClr val="CCCCFF"/>
              </a:gs>
              <a:gs pos="9000">
                <a:srgbClr val="99CCFF"/>
              </a:gs>
              <a:gs pos="18000">
                <a:srgbClr val="9966FF"/>
              </a:gs>
              <a:gs pos="30500">
                <a:srgbClr val="CC99FF"/>
              </a:gs>
              <a:gs pos="41001">
                <a:srgbClr val="99CCFF"/>
              </a:gs>
              <a:gs pos="50000">
                <a:srgbClr val="CCCCFF"/>
              </a:gs>
              <a:gs pos="59000">
                <a:srgbClr val="99CCFF"/>
              </a:gs>
              <a:gs pos="69500">
                <a:srgbClr val="CC99FF"/>
              </a:gs>
              <a:gs pos="82000">
                <a:srgbClr val="9966FF"/>
              </a:gs>
              <a:gs pos="91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Стрелка вниз 13"/>
          <p:cNvSpPr>
            <a:spLocks noChangeArrowheads="1"/>
          </p:cNvSpPr>
          <p:nvPr/>
        </p:nvSpPr>
        <p:spPr bwMode="auto">
          <a:xfrm rot="5400000">
            <a:off x="7643813" y="5214937"/>
            <a:ext cx="928688" cy="1357313"/>
          </a:xfrm>
          <a:prstGeom prst="downArrow">
            <a:avLst>
              <a:gd name="adj1" fmla="val 50000"/>
              <a:gd name="adj2" fmla="val 49997"/>
            </a:avLst>
          </a:prstGeom>
          <a:gradFill rotWithShape="1">
            <a:gsLst>
              <a:gs pos="0">
                <a:srgbClr val="CCCCFF"/>
              </a:gs>
              <a:gs pos="9000">
                <a:srgbClr val="99CCFF"/>
              </a:gs>
              <a:gs pos="18000">
                <a:srgbClr val="9966FF"/>
              </a:gs>
              <a:gs pos="30500">
                <a:srgbClr val="CC99FF"/>
              </a:gs>
              <a:gs pos="41001">
                <a:srgbClr val="99CCFF"/>
              </a:gs>
              <a:gs pos="50000">
                <a:srgbClr val="CCCCFF"/>
              </a:gs>
              <a:gs pos="59000">
                <a:srgbClr val="99CCFF"/>
              </a:gs>
              <a:gs pos="69500">
                <a:srgbClr val="CC99FF"/>
              </a:gs>
              <a:gs pos="82000">
                <a:srgbClr val="9966FF"/>
              </a:gs>
              <a:gs pos="91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Стрелка вниз 14"/>
          <p:cNvSpPr>
            <a:spLocks noChangeArrowheads="1"/>
          </p:cNvSpPr>
          <p:nvPr/>
        </p:nvSpPr>
        <p:spPr bwMode="auto">
          <a:xfrm>
            <a:off x="7929563" y="1571625"/>
            <a:ext cx="928687" cy="1357313"/>
          </a:xfrm>
          <a:prstGeom prst="downArrow">
            <a:avLst>
              <a:gd name="adj1" fmla="val 50000"/>
              <a:gd name="adj2" fmla="val 49997"/>
            </a:avLst>
          </a:prstGeom>
          <a:gradFill rotWithShape="1">
            <a:gsLst>
              <a:gs pos="0">
                <a:srgbClr val="CCCCFF"/>
              </a:gs>
              <a:gs pos="9000">
                <a:srgbClr val="99CCFF"/>
              </a:gs>
              <a:gs pos="18000">
                <a:srgbClr val="9966FF"/>
              </a:gs>
              <a:gs pos="30500">
                <a:srgbClr val="CC99FF"/>
              </a:gs>
              <a:gs pos="41001">
                <a:srgbClr val="99CCFF"/>
              </a:gs>
              <a:gs pos="50000">
                <a:srgbClr val="CCCCFF"/>
              </a:gs>
              <a:gs pos="59000">
                <a:srgbClr val="99CCFF"/>
              </a:gs>
              <a:gs pos="69500">
                <a:srgbClr val="CC99FF"/>
              </a:gs>
              <a:gs pos="82000">
                <a:srgbClr val="9966FF"/>
              </a:gs>
              <a:gs pos="91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Стрелка вниз 15"/>
          <p:cNvSpPr>
            <a:spLocks noChangeArrowheads="1"/>
          </p:cNvSpPr>
          <p:nvPr/>
        </p:nvSpPr>
        <p:spPr bwMode="auto">
          <a:xfrm rot="5400000">
            <a:off x="5786438" y="5214938"/>
            <a:ext cx="928687" cy="1500187"/>
          </a:xfrm>
          <a:prstGeom prst="down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CCCCFF"/>
              </a:gs>
              <a:gs pos="9000">
                <a:srgbClr val="99CCFF"/>
              </a:gs>
              <a:gs pos="18000">
                <a:srgbClr val="9966FF"/>
              </a:gs>
              <a:gs pos="30500">
                <a:srgbClr val="CC99FF"/>
              </a:gs>
              <a:gs pos="41001">
                <a:srgbClr val="99CCFF"/>
              </a:gs>
              <a:gs pos="50000">
                <a:srgbClr val="CCCCFF"/>
              </a:gs>
              <a:gs pos="59000">
                <a:srgbClr val="99CCFF"/>
              </a:gs>
              <a:gs pos="69500">
                <a:srgbClr val="CC99FF"/>
              </a:gs>
              <a:gs pos="82000">
                <a:srgbClr val="9966FF"/>
              </a:gs>
              <a:gs pos="91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Стрелка вправо 16"/>
          <p:cNvSpPr>
            <a:spLocks noChangeArrowheads="1"/>
          </p:cNvSpPr>
          <p:nvPr/>
        </p:nvSpPr>
        <p:spPr bwMode="auto">
          <a:xfrm>
            <a:off x="6929438" y="357188"/>
            <a:ext cx="1500187" cy="785812"/>
          </a:xfrm>
          <a:prstGeom prst="rightArrow">
            <a:avLst>
              <a:gd name="adj1" fmla="val 50000"/>
              <a:gd name="adj2" fmla="val 49999"/>
            </a:avLst>
          </a:prstGeom>
          <a:gradFill rotWithShape="1">
            <a:gsLst>
              <a:gs pos="0">
                <a:srgbClr val="CCCCFF"/>
              </a:gs>
              <a:gs pos="9000">
                <a:srgbClr val="99CCFF"/>
              </a:gs>
              <a:gs pos="18000">
                <a:srgbClr val="9966FF"/>
              </a:gs>
              <a:gs pos="30500">
                <a:srgbClr val="CC99FF"/>
              </a:gs>
              <a:gs pos="41001">
                <a:srgbClr val="99CCFF"/>
              </a:gs>
              <a:gs pos="50000">
                <a:srgbClr val="CCCCFF"/>
              </a:gs>
              <a:gs pos="59000">
                <a:srgbClr val="99CCFF"/>
              </a:gs>
              <a:gs pos="69500">
                <a:srgbClr val="CC99FF"/>
              </a:gs>
              <a:gs pos="82000">
                <a:srgbClr val="9966FF"/>
              </a:gs>
              <a:gs pos="91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Стрелка вправо 17"/>
          <p:cNvSpPr>
            <a:spLocks noChangeArrowheads="1"/>
          </p:cNvSpPr>
          <p:nvPr/>
        </p:nvSpPr>
        <p:spPr bwMode="auto">
          <a:xfrm rot="-5400000">
            <a:off x="250031" y="5107782"/>
            <a:ext cx="1214437" cy="857250"/>
          </a:xfrm>
          <a:prstGeom prst="rightArrow">
            <a:avLst>
              <a:gd name="adj1" fmla="val 50000"/>
              <a:gd name="adj2" fmla="val 50003"/>
            </a:avLst>
          </a:prstGeom>
          <a:gradFill rotWithShape="1">
            <a:gsLst>
              <a:gs pos="0">
                <a:srgbClr val="CCCCFF"/>
              </a:gs>
              <a:gs pos="9000">
                <a:srgbClr val="99CCFF"/>
              </a:gs>
              <a:gs pos="18000">
                <a:srgbClr val="9966FF"/>
              </a:gs>
              <a:gs pos="30500">
                <a:srgbClr val="CC99FF"/>
              </a:gs>
              <a:gs pos="41001">
                <a:srgbClr val="99CCFF"/>
              </a:gs>
              <a:gs pos="50000">
                <a:srgbClr val="CCCCFF"/>
              </a:gs>
              <a:gs pos="59000">
                <a:srgbClr val="99CCFF"/>
              </a:gs>
              <a:gs pos="69500">
                <a:srgbClr val="CC99FF"/>
              </a:gs>
              <a:gs pos="82000">
                <a:srgbClr val="9966FF"/>
              </a:gs>
              <a:gs pos="91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Стрелка вправо 18"/>
          <p:cNvSpPr>
            <a:spLocks noChangeArrowheads="1"/>
          </p:cNvSpPr>
          <p:nvPr/>
        </p:nvSpPr>
        <p:spPr bwMode="auto">
          <a:xfrm rot="-5400000">
            <a:off x="285750" y="3357563"/>
            <a:ext cx="1143000" cy="85725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CCCCFF"/>
              </a:gs>
              <a:gs pos="9000">
                <a:srgbClr val="99CCFF"/>
              </a:gs>
              <a:gs pos="18000">
                <a:srgbClr val="9966FF"/>
              </a:gs>
              <a:gs pos="30500">
                <a:srgbClr val="CC99FF"/>
              </a:gs>
              <a:gs pos="41001">
                <a:srgbClr val="99CCFF"/>
              </a:gs>
              <a:gs pos="50000">
                <a:srgbClr val="CCCCFF"/>
              </a:gs>
              <a:gs pos="59000">
                <a:srgbClr val="99CCFF"/>
              </a:gs>
              <a:gs pos="69500">
                <a:srgbClr val="CC99FF"/>
              </a:gs>
              <a:gs pos="82000">
                <a:srgbClr val="9966FF"/>
              </a:gs>
              <a:gs pos="91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0" name="Стрелка вправо 19"/>
          <p:cNvSpPr>
            <a:spLocks noChangeArrowheads="1"/>
          </p:cNvSpPr>
          <p:nvPr/>
        </p:nvSpPr>
        <p:spPr bwMode="auto">
          <a:xfrm rot="-5400000">
            <a:off x="329406" y="1715294"/>
            <a:ext cx="1177925" cy="928688"/>
          </a:xfrm>
          <a:prstGeom prst="rightArrow">
            <a:avLst>
              <a:gd name="adj1" fmla="val 50000"/>
              <a:gd name="adj2" fmla="val 50001"/>
            </a:avLst>
          </a:prstGeom>
          <a:gradFill rotWithShape="1">
            <a:gsLst>
              <a:gs pos="0">
                <a:srgbClr val="CCCCFF"/>
              </a:gs>
              <a:gs pos="9000">
                <a:srgbClr val="99CCFF"/>
              </a:gs>
              <a:gs pos="18000">
                <a:srgbClr val="9966FF"/>
              </a:gs>
              <a:gs pos="30500">
                <a:srgbClr val="CC99FF"/>
              </a:gs>
              <a:gs pos="41001">
                <a:srgbClr val="99CCFF"/>
              </a:gs>
              <a:gs pos="50000">
                <a:srgbClr val="CCCCFF"/>
              </a:gs>
              <a:gs pos="59000">
                <a:srgbClr val="99CCFF"/>
              </a:gs>
              <a:gs pos="69500">
                <a:srgbClr val="CC99FF"/>
              </a:gs>
              <a:gs pos="82000">
                <a:srgbClr val="9966FF"/>
              </a:gs>
              <a:gs pos="91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3" name="Нижний колонтитул 22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1" name="Стрелка вправо 20"/>
          <p:cNvSpPr>
            <a:spLocks noChangeArrowheads="1"/>
          </p:cNvSpPr>
          <p:nvPr/>
        </p:nvSpPr>
        <p:spPr bwMode="auto">
          <a:xfrm rot="7260250">
            <a:off x="3112294" y="4137819"/>
            <a:ext cx="1177925" cy="928687"/>
          </a:xfrm>
          <a:prstGeom prst="rightArrow">
            <a:avLst>
              <a:gd name="adj1" fmla="val 50000"/>
              <a:gd name="adj2" fmla="val 50001"/>
            </a:avLst>
          </a:prstGeom>
          <a:gradFill rotWithShape="1">
            <a:gsLst>
              <a:gs pos="0">
                <a:srgbClr val="CCCCFF"/>
              </a:gs>
              <a:gs pos="9000">
                <a:srgbClr val="99CCFF"/>
              </a:gs>
              <a:gs pos="18000">
                <a:srgbClr val="9966FF"/>
              </a:gs>
              <a:gs pos="30500">
                <a:srgbClr val="CC99FF"/>
              </a:gs>
              <a:gs pos="41001">
                <a:srgbClr val="99CCFF"/>
              </a:gs>
              <a:gs pos="50000">
                <a:srgbClr val="CCCCFF"/>
              </a:gs>
              <a:gs pos="59000">
                <a:srgbClr val="99CCFF"/>
              </a:gs>
              <a:gs pos="69500">
                <a:srgbClr val="CC99FF"/>
              </a:gs>
              <a:gs pos="82000">
                <a:srgbClr val="9966FF"/>
              </a:gs>
              <a:gs pos="91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2" name="Стрелка вправо 21"/>
          <p:cNvSpPr>
            <a:spLocks noChangeArrowheads="1"/>
          </p:cNvSpPr>
          <p:nvPr/>
        </p:nvSpPr>
        <p:spPr bwMode="auto">
          <a:xfrm rot="10629526">
            <a:off x="2451100" y="3171825"/>
            <a:ext cx="1177925" cy="928688"/>
          </a:xfrm>
          <a:prstGeom prst="rightArrow">
            <a:avLst>
              <a:gd name="adj1" fmla="val 50000"/>
              <a:gd name="adj2" fmla="val 50001"/>
            </a:avLst>
          </a:prstGeom>
          <a:gradFill rotWithShape="1">
            <a:gsLst>
              <a:gs pos="0">
                <a:srgbClr val="CCCCFF"/>
              </a:gs>
              <a:gs pos="9000">
                <a:srgbClr val="99CCFF"/>
              </a:gs>
              <a:gs pos="18000">
                <a:srgbClr val="9966FF"/>
              </a:gs>
              <a:gs pos="30500">
                <a:srgbClr val="CC99FF"/>
              </a:gs>
              <a:gs pos="41001">
                <a:srgbClr val="99CCFF"/>
              </a:gs>
              <a:gs pos="50000">
                <a:srgbClr val="CCCCFF"/>
              </a:gs>
              <a:gs pos="59000">
                <a:srgbClr val="99CCFF"/>
              </a:gs>
              <a:gs pos="69500">
                <a:srgbClr val="CC99FF"/>
              </a:gs>
              <a:gs pos="82000">
                <a:srgbClr val="9966FF"/>
              </a:gs>
              <a:gs pos="91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" name="Стрелка вправо 23"/>
          <p:cNvSpPr>
            <a:spLocks noChangeArrowheads="1"/>
          </p:cNvSpPr>
          <p:nvPr/>
        </p:nvSpPr>
        <p:spPr bwMode="auto">
          <a:xfrm rot="-7112941">
            <a:off x="3101181" y="2204244"/>
            <a:ext cx="1177925" cy="928688"/>
          </a:xfrm>
          <a:prstGeom prst="rightArrow">
            <a:avLst>
              <a:gd name="adj1" fmla="val 50000"/>
              <a:gd name="adj2" fmla="val 50001"/>
            </a:avLst>
          </a:prstGeom>
          <a:gradFill rotWithShape="1">
            <a:gsLst>
              <a:gs pos="0">
                <a:srgbClr val="CCCCFF"/>
              </a:gs>
              <a:gs pos="9000">
                <a:srgbClr val="99CCFF"/>
              </a:gs>
              <a:gs pos="18000">
                <a:srgbClr val="9966FF"/>
              </a:gs>
              <a:gs pos="30500">
                <a:srgbClr val="CC99FF"/>
              </a:gs>
              <a:gs pos="41001">
                <a:srgbClr val="99CCFF"/>
              </a:gs>
              <a:gs pos="50000">
                <a:srgbClr val="CCCCFF"/>
              </a:gs>
              <a:gs pos="59000">
                <a:srgbClr val="99CCFF"/>
              </a:gs>
              <a:gs pos="69500">
                <a:srgbClr val="CC99FF"/>
              </a:gs>
              <a:gs pos="82000">
                <a:srgbClr val="9966FF"/>
              </a:gs>
              <a:gs pos="91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" name="Стрелка вправо 24"/>
          <p:cNvSpPr>
            <a:spLocks noChangeArrowheads="1"/>
          </p:cNvSpPr>
          <p:nvPr/>
        </p:nvSpPr>
        <p:spPr bwMode="auto">
          <a:xfrm rot="-1315031">
            <a:off x="5059363" y="2686050"/>
            <a:ext cx="1177925" cy="928688"/>
          </a:xfrm>
          <a:prstGeom prst="rightArrow">
            <a:avLst>
              <a:gd name="adj1" fmla="val 50000"/>
              <a:gd name="adj2" fmla="val 50001"/>
            </a:avLst>
          </a:prstGeom>
          <a:gradFill rotWithShape="1">
            <a:gsLst>
              <a:gs pos="0">
                <a:srgbClr val="CCCCFF"/>
              </a:gs>
              <a:gs pos="9000">
                <a:srgbClr val="99CCFF"/>
              </a:gs>
              <a:gs pos="18000">
                <a:srgbClr val="9966FF"/>
              </a:gs>
              <a:gs pos="30500">
                <a:srgbClr val="CC99FF"/>
              </a:gs>
              <a:gs pos="41001">
                <a:srgbClr val="99CCFF"/>
              </a:gs>
              <a:gs pos="50000">
                <a:srgbClr val="CCCCFF"/>
              </a:gs>
              <a:gs pos="59000">
                <a:srgbClr val="99CCFF"/>
              </a:gs>
              <a:gs pos="69500">
                <a:srgbClr val="CC99FF"/>
              </a:gs>
              <a:gs pos="82000">
                <a:srgbClr val="9966FF"/>
              </a:gs>
              <a:gs pos="91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" name="Стрелка вправо 25"/>
          <p:cNvSpPr>
            <a:spLocks noChangeArrowheads="1"/>
          </p:cNvSpPr>
          <p:nvPr/>
        </p:nvSpPr>
        <p:spPr bwMode="auto">
          <a:xfrm rot="1240625">
            <a:off x="5126038" y="3678238"/>
            <a:ext cx="1177925" cy="928687"/>
          </a:xfrm>
          <a:prstGeom prst="rightArrow">
            <a:avLst>
              <a:gd name="adj1" fmla="val 50000"/>
              <a:gd name="adj2" fmla="val 50001"/>
            </a:avLst>
          </a:prstGeom>
          <a:gradFill rotWithShape="1">
            <a:gsLst>
              <a:gs pos="0">
                <a:srgbClr val="CCCCFF"/>
              </a:gs>
              <a:gs pos="9000">
                <a:srgbClr val="99CCFF"/>
              </a:gs>
              <a:gs pos="18000">
                <a:srgbClr val="9966FF"/>
              </a:gs>
              <a:gs pos="30500">
                <a:srgbClr val="CC99FF"/>
              </a:gs>
              <a:gs pos="41001">
                <a:srgbClr val="99CCFF"/>
              </a:gs>
              <a:gs pos="50000">
                <a:srgbClr val="CCCCFF"/>
              </a:gs>
              <a:gs pos="59000">
                <a:srgbClr val="99CCFF"/>
              </a:gs>
              <a:gs pos="69500">
                <a:srgbClr val="CC99FF"/>
              </a:gs>
              <a:gs pos="82000">
                <a:srgbClr val="9966FF"/>
              </a:gs>
              <a:gs pos="91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7" name="Стрелка вправо 26"/>
          <p:cNvSpPr>
            <a:spLocks noChangeArrowheads="1"/>
          </p:cNvSpPr>
          <p:nvPr/>
        </p:nvSpPr>
        <p:spPr bwMode="auto">
          <a:xfrm rot="-4103898">
            <a:off x="4274344" y="2040732"/>
            <a:ext cx="1177925" cy="928687"/>
          </a:xfrm>
          <a:prstGeom prst="rightArrow">
            <a:avLst>
              <a:gd name="adj1" fmla="val 50000"/>
              <a:gd name="adj2" fmla="val 50001"/>
            </a:avLst>
          </a:prstGeom>
          <a:gradFill rotWithShape="1">
            <a:gsLst>
              <a:gs pos="0">
                <a:srgbClr val="CCCCFF"/>
              </a:gs>
              <a:gs pos="9000">
                <a:srgbClr val="99CCFF"/>
              </a:gs>
              <a:gs pos="18000">
                <a:srgbClr val="9966FF"/>
              </a:gs>
              <a:gs pos="30500">
                <a:srgbClr val="CC99FF"/>
              </a:gs>
              <a:gs pos="41001">
                <a:srgbClr val="99CCFF"/>
              </a:gs>
              <a:gs pos="50000">
                <a:srgbClr val="CCCCFF"/>
              </a:gs>
              <a:gs pos="59000">
                <a:srgbClr val="99CCFF"/>
              </a:gs>
              <a:gs pos="69500">
                <a:srgbClr val="CC99FF"/>
              </a:gs>
              <a:gs pos="82000">
                <a:srgbClr val="9966FF"/>
              </a:gs>
              <a:gs pos="91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8" name="Стрелка вправо 27"/>
          <p:cNvSpPr>
            <a:spLocks noChangeArrowheads="1"/>
          </p:cNvSpPr>
          <p:nvPr/>
        </p:nvSpPr>
        <p:spPr bwMode="auto">
          <a:xfrm rot="5624341">
            <a:off x="4128294" y="4296569"/>
            <a:ext cx="1177925" cy="928687"/>
          </a:xfrm>
          <a:prstGeom prst="rightArrow">
            <a:avLst>
              <a:gd name="adj1" fmla="val 50000"/>
              <a:gd name="adj2" fmla="val 50001"/>
            </a:avLst>
          </a:prstGeom>
          <a:gradFill rotWithShape="1">
            <a:gsLst>
              <a:gs pos="0">
                <a:srgbClr val="CCCCFF"/>
              </a:gs>
              <a:gs pos="9000">
                <a:srgbClr val="99CCFF"/>
              </a:gs>
              <a:gs pos="18000">
                <a:srgbClr val="9966FF"/>
              </a:gs>
              <a:gs pos="30500">
                <a:srgbClr val="CC99FF"/>
              </a:gs>
              <a:gs pos="41001">
                <a:srgbClr val="99CCFF"/>
              </a:gs>
              <a:gs pos="50000">
                <a:srgbClr val="CCCCFF"/>
              </a:gs>
              <a:gs pos="59000">
                <a:srgbClr val="99CCFF"/>
              </a:gs>
              <a:gs pos="69500">
                <a:srgbClr val="CC99FF"/>
              </a:gs>
              <a:gs pos="82000">
                <a:srgbClr val="9966FF"/>
              </a:gs>
              <a:gs pos="91001">
                <a:srgbClr val="99CCFF"/>
              </a:gs>
              <a:gs pos="100000">
                <a:srgbClr val="CCCCFF"/>
              </a:gs>
            </a:gsLst>
            <a:lin ang="5400000" scaled="1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60_Parchment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60_Parchment</Template>
  <TotalTime>581</TotalTime>
  <Words>287</Words>
  <Application>Microsoft Office PowerPoint</Application>
  <PresentationFormat>On-screen Show (4:3)</PresentationFormat>
  <Paragraphs>144</Paragraphs>
  <Slides>24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Century Gothic</vt:lpstr>
      <vt:lpstr>Calibri</vt:lpstr>
      <vt:lpstr>Arial Black</vt:lpstr>
      <vt:lpstr>Times New Roman</vt:lpstr>
      <vt:lpstr>Verdana</vt:lpstr>
      <vt:lpstr>60_Parchment</vt:lpstr>
      <vt:lpstr>Интегрированный урок</vt:lpstr>
      <vt:lpstr>Слайд 2</vt:lpstr>
      <vt:lpstr>Слайд 3</vt:lpstr>
      <vt:lpstr>Исправь ошибки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Домашнее задание: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толик</dc:creator>
  <cp:lastModifiedBy>tatyana</cp:lastModifiedBy>
  <cp:revision>65</cp:revision>
  <dcterms:created xsi:type="dcterms:W3CDTF">2011-01-09T19:56:43Z</dcterms:created>
  <dcterms:modified xsi:type="dcterms:W3CDTF">2014-02-08T09:48:10Z</dcterms:modified>
</cp:coreProperties>
</file>